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8" r:id="rId2"/>
    <p:sldId id="268" r:id="rId3"/>
    <p:sldId id="259" r:id="rId4"/>
    <p:sldId id="260" r:id="rId5"/>
    <p:sldId id="261" r:id="rId6"/>
    <p:sldId id="262" r:id="rId7"/>
    <p:sldId id="263" r:id="rId8"/>
    <p:sldId id="264" r:id="rId9"/>
    <p:sldId id="270" r:id="rId10"/>
    <p:sldId id="265" r:id="rId11"/>
    <p:sldId id="266" r:id="rId12"/>
    <p:sldId id="257" r:id="rId13"/>
    <p:sldId id="311" r:id="rId14"/>
    <p:sldId id="335" r:id="rId15"/>
    <p:sldId id="312" r:id="rId16"/>
    <p:sldId id="336" r:id="rId17"/>
    <p:sldId id="313" r:id="rId18"/>
    <p:sldId id="348" r:id="rId19"/>
    <p:sldId id="275" r:id="rId20"/>
    <p:sldId id="293" r:id="rId21"/>
    <p:sldId id="349" r:id="rId22"/>
    <p:sldId id="350" r:id="rId23"/>
    <p:sldId id="352" r:id="rId24"/>
    <p:sldId id="351" r:id="rId25"/>
    <p:sldId id="277" r:id="rId26"/>
    <p:sldId id="291" r:id="rId27"/>
    <p:sldId id="296" r:id="rId28"/>
    <p:sldId id="297" r:id="rId29"/>
    <p:sldId id="315" r:id="rId30"/>
    <p:sldId id="283" r:id="rId31"/>
    <p:sldId id="316" r:id="rId32"/>
    <p:sldId id="298" r:id="rId33"/>
    <p:sldId id="300" r:id="rId34"/>
    <p:sldId id="284" r:id="rId35"/>
    <p:sldId id="287" r:id="rId36"/>
    <p:sldId id="278" r:id="rId37"/>
    <p:sldId id="292" r:id="rId38"/>
    <p:sldId id="285" r:id="rId39"/>
    <p:sldId id="286" r:id="rId40"/>
    <p:sldId id="288" r:id="rId41"/>
    <p:sldId id="279" r:id="rId42"/>
    <p:sldId id="317" r:id="rId43"/>
    <p:sldId id="318" r:id="rId44"/>
    <p:sldId id="319" r:id="rId45"/>
    <p:sldId id="310" r:id="rId46"/>
    <p:sldId id="307" r:id="rId47"/>
    <p:sldId id="308" r:id="rId48"/>
    <p:sldId id="320" r:id="rId49"/>
    <p:sldId id="347" r:id="rId50"/>
    <p:sldId id="309" r:id="rId51"/>
    <p:sldId id="306" r:id="rId52"/>
    <p:sldId id="280" r:id="rId53"/>
    <p:sldId id="342" r:id="rId54"/>
    <p:sldId id="281" r:id="rId55"/>
    <p:sldId id="343" r:id="rId56"/>
    <p:sldId id="344" r:id="rId57"/>
    <p:sldId id="345" r:id="rId58"/>
    <p:sldId id="290" r:id="rId59"/>
    <p:sldId id="294" r:id="rId60"/>
    <p:sldId id="334" r:id="rId61"/>
    <p:sldId id="256" r:id="rId62"/>
    <p:sldId id="305" r:id="rId63"/>
    <p:sldId id="302" r:id="rId64"/>
    <p:sldId id="329" r:id="rId65"/>
    <p:sldId id="330" r:id="rId66"/>
    <p:sldId id="301" r:id="rId67"/>
    <p:sldId id="346" r:id="rId68"/>
    <p:sldId id="324" r:id="rId69"/>
    <p:sldId id="304" r:id="rId70"/>
    <p:sldId id="303" r:id="rId71"/>
    <p:sldId id="331" r:id="rId72"/>
    <p:sldId id="333" r:id="rId73"/>
    <p:sldId id="332" r:id="rId74"/>
    <p:sldId id="295" r:id="rId75"/>
    <p:sldId id="321" r:id="rId76"/>
    <p:sldId id="338" r:id="rId77"/>
    <p:sldId id="339" r:id="rId78"/>
    <p:sldId id="340" r:id="rId79"/>
    <p:sldId id="337" r:id="rId80"/>
    <p:sldId id="341" r:id="rId81"/>
    <p:sldId id="323" r:id="rId82"/>
    <p:sldId id="353" r:id="rId83"/>
    <p:sldId id="322"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2A87"/>
    <a:srgbClr val="0086EE"/>
    <a:srgbClr val="492C5D"/>
    <a:srgbClr val="4C0819"/>
    <a:srgbClr val="64933A"/>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72" autoAdjust="0"/>
  </p:normalViewPr>
  <p:slideViewPr>
    <p:cSldViewPr snapToGrid="0" snapToObjects="1">
      <p:cViewPr>
        <p:scale>
          <a:sx n="150" d="100"/>
          <a:sy n="150" d="100"/>
        </p:scale>
        <p:origin x="-1744" y="-46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EEF1C75-E838-CE44-8355-7A486651804F}" type="datetimeFigureOut">
              <a:rPr lang="en-US" smtClean="0"/>
              <a:t>2/27/15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2DC5B-8A95-BD4B-B460-41C7DACA6809}" type="slidenum">
              <a:rPr lang="en-US" smtClean="0"/>
              <a:t>‹#›</a:t>
            </a:fld>
            <a:endParaRPr lang="en-US"/>
          </a:p>
        </p:txBody>
      </p:sp>
    </p:spTree>
    <p:extLst>
      <p:ext uri="{BB962C8B-B14F-4D97-AF65-F5344CB8AC3E}">
        <p14:creationId xmlns:p14="http://schemas.microsoft.com/office/powerpoint/2010/main" val="1722374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website is live! There is copious</a:t>
            </a:r>
            <a:r>
              <a:rPr lang="en-US" baseline="0" dirty="0" smtClean="0"/>
              <a:t> data flowing through the tubes.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a:t>
            </a:fld>
            <a:endParaRPr lang="en-US"/>
          </a:p>
        </p:txBody>
      </p:sp>
    </p:spTree>
    <p:extLst>
      <p:ext uri="{BB962C8B-B14F-4D97-AF65-F5344CB8AC3E}">
        <p14:creationId xmlns:p14="http://schemas.microsoft.com/office/powerpoint/2010/main" val="1253428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…*disappointed grunt*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11</a:t>
            </a:fld>
            <a:endParaRPr lang="en-US"/>
          </a:p>
        </p:txBody>
      </p:sp>
    </p:spTree>
    <p:extLst>
      <p:ext uri="{BB962C8B-B14F-4D97-AF65-F5344CB8AC3E}">
        <p14:creationId xmlns:p14="http://schemas.microsoft.com/office/powerpoint/2010/main" val="2428315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before I go on, let me introduce myself. My name is Justin McDowell and I’m the web designer for—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Evergreen State College. Together, with my small team, </a:t>
            </a:r>
            <a:r>
              <a:rPr lang="en-US" dirty="0" smtClean="0"/>
              <a:t>we managed the impossible</a:t>
            </a:r>
            <a:r>
              <a:rPr lang="en-US" baseline="0" dirty="0" smtClean="0"/>
              <a:t> feat of—</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launching</a:t>
            </a:r>
            <a:r>
              <a:rPr lang="en-US" baseline="0" dirty="0" smtClean="0"/>
              <a:t> </a:t>
            </a:r>
            <a:r>
              <a:rPr lang="en-US" dirty="0" smtClean="0"/>
              <a:t>a website and nobody complained.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One big problem that web teams face when launching a much-anticipated new design is—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unmatched expectations. You see this every year with the latest iPhone launch. Apple is very secretive about their products, so all the tech press can do is speculate about what kind of changes might be coming. They look at their old devices and they say: “what don’t I like about this? Well, it doesn’t bounce when I drop it.”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Apple’s announcement finally comes, and it’s back to the blogs:—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“New</a:t>
            </a:r>
            <a:r>
              <a:rPr lang="en-US" sz="1200" kern="1200" baseline="0" dirty="0" smtClean="0">
                <a:solidFill>
                  <a:schemeClr val="tx1"/>
                </a:solidFill>
                <a:latin typeface="+mn-lt"/>
                <a:ea typeface="+mn-ea"/>
                <a:cs typeface="+mn-cs"/>
              </a:rPr>
              <a:t> iPhone doesn’t bounce! </a:t>
            </a:r>
            <a:r>
              <a:rPr lang="en-US" sz="1200" kern="1200" dirty="0" smtClean="0">
                <a:solidFill>
                  <a:schemeClr val="tx1"/>
                </a:solidFill>
                <a:latin typeface="+mn-lt"/>
                <a:ea typeface="+mn-ea"/>
                <a:cs typeface="+mn-cs"/>
              </a:rPr>
              <a:t>It’s a death knell for Apple!”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Similar things can happen when you put a new website design out there. If you don’t address each individual’s personal misgivings, it can be easy to be branded as a failure. Of course, this is highly unrealistic.</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key to mitigating the expectations of your coworkers is to help them understand your—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—core values. They may still not agree with your choices, but now the onus is on them to find common ground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Bridging this gap is not technically difficult, but it’s not a straightforward process either. Therefore, I’ve created a simple roadmap that you can follow to go from disarray to—</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sz="1200" kern="1200" dirty="0" smtClean="0">
                <a:solidFill>
                  <a:schemeClr val="tx1"/>
                </a:solidFill>
                <a:latin typeface="+mn-lt"/>
                <a:ea typeface="+mn-ea"/>
                <a:cs typeface="+mn-cs"/>
              </a:rPr>
              <a:t> comma-separated array.</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18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1) First you need to determine your core values.</a:t>
            </a:r>
          </a:p>
          <a:p>
            <a:r>
              <a:rPr lang="en-US" sz="1200" kern="1200" dirty="0" smtClean="0">
                <a:solidFill>
                  <a:schemeClr val="tx1"/>
                </a:solidFill>
                <a:latin typeface="+mn-lt"/>
                <a:ea typeface="+mn-ea"/>
                <a:cs typeface="+mn-cs"/>
              </a:rPr>
              <a:t>2) Then demonstrate your core values.</a:t>
            </a:r>
          </a:p>
          <a:p>
            <a:r>
              <a:rPr lang="en-US" sz="1200" kern="1200" dirty="0" smtClean="0">
                <a:solidFill>
                  <a:schemeClr val="tx1"/>
                </a:solidFill>
                <a:latin typeface="+mn-lt"/>
                <a:ea typeface="+mn-ea"/>
                <a:cs typeface="+mn-cs"/>
              </a:rPr>
              <a:t>3) Finally, communicate your core values.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19</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Let’s take this step-by-step: number one is you need to determine your own values.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There’s no science to figuring this out. You’re going to need to </a:t>
            </a:r>
            <a:r>
              <a:rPr lang="en-US" sz="1200" kern="1200" dirty="0" err="1" smtClean="0">
                <a:solidFill>
                  <a:schemeClr val="tx1"/>
                </a:solidFill>
                <a:latin typeface="+mn-lt"/>
                <a:ea typeface="+mn-ea"/>
                <a:cs typeface="+mn-cs"/>
              </a:rPr>
              <a:t>suss</a:t>
            </a:r>
            <a:r>
              <a:rPr lang="en-US" sz="1200" kern="1200" dirty="0" smtClean="0">
                <a:solidFill>
                  <a:schemeClr val="tx1"/>
                </a:solidFill>
                <a:latin typeface="+mn-lt"/>
                <a:ea typeface="+mn-ea"/>
                <a:cs typeface="+mn-cs"/>
              </a:rPr>
              <a:t> out what’s important to you and your team.</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21</a:t>
            </a:fld>
            <a:endParaRPr lang="en-US"/>
          </a:p>
        </p:txBody>
      </p:sp>
    </p:spTree>
    <p:extLst>
      <p:ext uri="{BB962C8B-B14F-4D97-AF65-F5344CB8AC3E}">
        <p14:creationId xmlns:p14="http://schemas.microsoft.com/office/powerpoint/2010/main" val="3608254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strong, visionary leader can dictate core values, but in the spirit of teamwork, a group should find values that they all agree on together.</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[Have a retreat] and get everybody out of the office and into a comfortable environment. Try to keep your group small. Don’t bring your whole marketing department into the conversation. These values should be tailored toward your web team and the way it works.</a:t>
            </a:r>
          </a:p>
        </p:txBody>
      </p:sp>
      <p:sp>
        <p:nvSpPr>
          <p:cNvPr id="4" name="Slide Number Placeholder 3"/>
          <p:cNvSpPr>
            <a:spLocks noGrp="1"/>
          </p:cNvSpPr>
          <p:nvPr>
            <p:ph type="sldNum" sz="quarter" idx="10"/>
          </p:nvPr>
        </p:nvSpPr>
        <p:spPr/>
        <p:txBody>
          <a:bodyPr/>
          <a:lstStyle/>
          <a:p>
            <a:fld id="{4132DC5B-8A95-BD4B-B460-41C7DACA6809}" type="slidenum">
              <a:rPr lang="en-US" smtClean="0"/>
              <a:t>22</a:t>
            </a:fld>
            <a:endParaRPr lang="en-US"/>
          </a:p>
        </p:txBody>
      </p:sp>
    </p:spTree>
    <p:extLst>
      <p:ext uri="{BB962C8B-B14F-4D97-AF65-F5344CB8AC3E}">
        <p14:creationId xmlns:p14="http://schemas.microsoft.com/office/powerpoint/2010/main" val="1008372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Spend some time sitting around hashing it out. Throw a bunch of keywords up on the board, then draw connections. Try consolidating them into broader categories. We eventually narrowed it down to four that worked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23</a:t>
            </a:fld>
            <a:endParaRPr lang="en-US"/>
          </a:p>
        </p:txBody>
      </p:sp>
    </p:spTree>
    <p:extLst>
      <p:ext uri="{BB962C8B-B14F-4D97-AF65-F5344CB8AC3E}">
        <p14:creationId xmlns:p14="http://schemas.microsoft.com/office/powerpoint/2010/main" val="157571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Strive to find values that will give your team a direction. You’ll be looking back at these for guidance. “Keep calm and carry on” is a fine mantra, but it’s not going to help you achieve your goals.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Consider, for example…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24</a:t>
            </a:fld>
            <a:endParaRPr lang="en-US"/>
          </a:p>
        </p:txBody>
      </p:sp>
    </p:spTree>
    <p:extLst>
      <p:ext uri="{BB962C8B-B14F-4D97-AF65-F5344CB8AC3E}">
        <p14:creationId xmlns:p14="http://schemas.microsoft.com/office/powerpoint/2010/main" val="991374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What will help you settle political battles?</a:t>
            </a:r>
          </a:p>
        </p:txBody>
      </p:sp>
      <p:sp>
        <p:nvSpPr>
          <p:cNvPr id="4" name="Slide Number Placeholder 3"/>
          <p:cNvSpPr>
            <a:spLocks noGrp="1"/>
          </p:cNvSpPr>
          <p:nvPr>
            <p:ph type="sldNum" sz="quarter" idx="10"/>
          </p:nvPr>
        </p:nvSpPr>
        <p:spPr/>
        <p:txBody>
          <a:bodyPr/>
          <a:lstStyle/>
          <a:p>
            <a:fld id="{4132DC5B-8A95-BD4B-B460-41C7DACA6809}" type="slidenum">
              <a:rPr lang="en-US" smtClean="0"/>
              <a:t>25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World Wide Web Consortium, or the W3C is the standards body that governs the future of the web.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26</a:t>
            </a:fld>
            <a:endParaRPr lang="en-US"/>
          </a:p>
        </p:txBody>
      </p:sp>
    </p:spTree>
    <p:extLst>
      <p:ext uri="{BB962C8B-B14F-4D97-AF65-F5344CB8AC3E}">
        <p14:creationId xmlns:p14="http://schemas.microsoft.com/office/powerpoint/2010/main" val="717490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There are a lot of powerful parties invested in what the web will look like in the coming years (including stewards</a:t>
            </a:r>
            <a:r>
              <a:rPr lang="en-US" sz="1200" kern="1200" baseline="0" dirty="0" smtClean="0">
                <a:solidFill>
                  <a:schemeClr val="tx1"/>
                </a:solidFill>
                <a:latin typeface="+mn-lt"/>
                <a:ea typeface="+mn-ea"/>
                <a:cs typeface="+mn-cs"/>
              </a:rPr>
              <a:t> of the web, Jaguar Land Rover?). </a:t>
            </a:r>
            <a:r>
              <a:rPr lang="en-US" sz="1200" kern="1200" dirty="0" smtClean="0">
                <a:solidFill>
                  <a:schemeClr val="tx1"/>
                </a:solidFill>
                <a:latin typeface="+mn-lt"/>
                <a:ea typeface="+mn-ea"/>
                <a:cs typeface="+mn-cs"/>
              </a:rPr>
              <a:t>If you keep track of some of the</a:t>
            </a:r>
            <a:r>
              <a:rPr lang="en-US" sz="1200" kern="1200" baseline="0" dirty="0" smtClean="0">
                <a:solidFill>
                  <a:schemeClr val="tx1"/>
                </a:solidFill>
                <a:latin typeface="+mn-lt"/>
                <a:ea typeface="+mn-ea"/>
                <a:cs typeface="+mn-cs"/>
              </a:rPr>
              <a:t> standardization</a:t>
            </a:r>
            <a:r>
              <a:rPr lang="en-US" sz="1200" kern="1200" dirty="0" smtClean="0">
                <a:solidFill>
                  <a:schemeClr val="tx1"/>
                </a:solidFill>
                <a:latin typeface="+mn-lt"/>
                <a:ea typeface="+mn-ea"/>
                <a:cs typeface="+mn-cs"/>
              </a:rPr>
              <a:t> forums, the debates there between these parties can get pretty heated. </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27</a:t>
            </a:fld>
            <a:endParaRPr lang="en-US"/>
          </a:p>
        </p:txBody>
      </p:sp>
    </p:spTree>
    <p:extLst>
      <p:ext uri="{BB962C8B-B14F-4D97-AF65-F5344CB8AC3E}">
        <p14:creationId xmlns:p14="http://schemas.microsoft.com/office/powerpoint/2010/main" val="1894295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Apple wants to create a new standard and Google doesn’t like it, how does the W3C decide who is right?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28</a:t>
            </a:fld>
            <a:endParaRPr lang="en-US"/>
          </a:p>
        </p:txBody>
      </p:sp>
    </p:spTree>
    <p:extLst>
      <p:ext uri="{BB962C8B-B14F-4D97-AF65-F5344CB8AC3E}">
        <p14:creationId xmlns:p14="http://schemas.microsoft.com/office/powerpoint/2010/main" val="1012337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address this issue, they created a priority of constituencies, which states: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29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case of conflict, consider users over authors over </a:t>
            </a:r>
            <a:r>
              <a:rPr lang="en-US" sz="1200" kern="1200" dirty="0" err="1" smtClean="0">
                <a:solidFill>
                  <a:schemeClr val="tx1"/>
                </a:solidFill>
                <a:latin typeface="+mn-lt"/>
                <a:ea typeface="+mn-ea"/>
                <a:cs typeface="+mn-cs"/>
              </a:rPr>
              <a:t>implementors</a:t>
            </a:r>
            <a:r>
              <a:rPr lang="en-US" sz="1200" kern="1200" dirty="0" smtClean="0">
                <a:solidFill>
                  <a:schemeClr val="tx1"/>
                </a:solidFill>
                <a:latin typeface="+mn-lt"/>
                <a:ea typeface="+mn-ea"/>
                <a:cs typeface="+mn-cs"/>
              </a:rPr>
              <a:t> over </a:t>
            </a:r>
            <a:r>
              <a:rPr lang="en-US" sz="1200" kern="1200" dirty="0" err="1" smtClean="0">
                <a:solidFill>
                  <a:schemeClr val="tx1"/>
                </a:solidFill>
                <a:latin typeface="+mn-lt"/>
                <a:ea typeface="+mn-ea"/>
                <a:cs typeface="+mn-cs"/>
              </a:rPr>
              <a:t>specifiers</a:t>
            </a:r>
            <a:r>
              <a:rPr lang="en-US" sz="1200" kern="1200" dirty="0" smtClean="0">
                <a:solidFill>
                  <a:schemeClr val="tx1"/>
                </a:solidFill>
                <a:latin typeface="+mn-lt"/>
                <a:ea typeface="+mn-ea"/>
                <a:cs typeface="+mn-cs"/>
              </a:rPr>
              <a:t> over theoretical purity.” What that means is, they evaluate disagreements and say—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department is all…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a:t>
            </a:fld>
            <a:endParaRPr lang="en-US"/>
          </a:p>
        </p:txBody>
      </p:sp>
    </p:spTree>
    <p:extLst>
      <p:ext uri="{BB962C8B-B14F-4D97-AF65-F5344CB8AC3E}">
        <p14:creationId xmlns:p14="http://schemas.microsoft.com/office/powerpoint/2010/main" val="671309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Who is this good for? If the benefits</a:t>
            </a:r>
            <a:r>
              <a:rPr lang="en-US" sz="1200" kern="1200" baseline="0" dirty="0" smtClean="0">
                <a:solidFill>
                  <a:schemeClr val="tx1"/>
                </a:solidFill>
                <a:latin typeface="+mn-lt"/>
                <a:ea typeface="+mn-ea"/>
                <a:cs typeface="+mn-cs"/>
              </a:rPr>
              <a:t> for </a:t>
            </a:r>
            <a:r>
              <a:rPr lang="en-US" sz="1200" kern="1200" baseline="0" dirty="0" err="1" smtClean="0">
                <a:solidFill>
                  <a:schemeClr val="tx1"/>
                </a:solidFill>
                <a:latin typeface="+mn-lt"/>
                <a:ea typeface="+mn-ea"/>
                <a:cs typeface="+mn-cs"/>
              </a:rPr>
              <a:t>specifiers</a:t>
            </a:r>
            <a:r>
              <a:rPr lang="en-US" sz="1200" kern="1200" baseline="0" dirty="0" smtClean="0">
                <a:solidFill>
                  <a:schemeClr val="tx1"/>
                </a:solidFill>
                <a:latin typeface="+mn-lt"/>
                <a:ea typeface="+mn-ea"/>
                <a:cs typeface="+mn-cs"/>
              </a:rPr>
              <a:t>, the people who write the standards, cause issues for the people creating websites, the authors, then authors’ needs should take priority.</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31</a:t>
            </a:fld>
            <a:endParaRPr lang="en-US"/>
          </a:p>
        </p:txBody>
      </p:sp>
    </p:spTree>
    <p:extLst>
      <p:ext uri="{BB962C8B-B14F-4D97-AF65-F5344CB8AC3E}">
        <p14:creationId xmlns:p14="http://schemas.microsoft.com/office/powerpoint/2010/main" val="2529660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If a standard sounds like a utopia—that’s theoretical purity—[but is actually] bad for the user, the user should take priority.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32</a:t>
            </a:fld>
            <a:endParaRPr lang="en-US"/>
          </a:p>
        </p:txBody>
      </p:sp>
    </p:spTree>
    <p:extLst>
      <p:ext uri="{BB962C8B-B14F-4D97-AF65-F5344CB8AC3E}">
        <p14:creationId xmlns:p14="http://schemas.microsoft.com/office/powerpoint/2010/main" val="3714166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the W3C, Utility—getting use out of HTML—is one of their core values, and the priority of constituencies is one way they ensure that HTML remains effective.</a:t>
            </a:r>
          </a:p>
        </p:txBody>
      </p:sp>
      <p:sp>
        <p:nvSpPr>
          <p:cNvPr id="4" name="Slide Number Placeholder 3"/>
          <p:cNvSpPr>
            <a:spLocks noGrp="1"/>
          </p:cNvSpPr>
          <p:nvPr>
            <p:ph type="sldNum" sz="quarter" idx="10"/>
          </p:nvPr>
        </p:nvSpPr>
        <p:spPr/>
        <p:txBody>
          <a:bodyPr/>
          <a:lstStyle/>
          <a:p>
            <a:fld id="{4132DC5B-8A95-BD4B-B460-41C7DACA6809}" type="slidenum">
              <a:rPr lang="en-US" smtClean="0"/>
              <a:t>34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That’s one way to establish a core value. Examining your internal political battles may give you useful precedents for settling disputes.</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35</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Another strategy to establish a core value around</a:t>
            </a:r>
            <a:r>
              <a:rPr lang="en-US" sz="1200" kern="1200" baseline="0" dirty="0" smtClean="0">
                <a:solidFill>
                  <a:schemeClr val="tx1"/>
                </a:solidFill>
                <a:latin typeface="+mn-lt"/>
                <a:ea typeface="+mn-ea"/>
                <a:cs typeface="+mn-cs"/>
              </a:rPr>
              <a:t> is: </a:t>
            </a:r>
            <a:r>
              <a:rPr lang="en-US" sz="1200" kern="1200" dirty="0" smtClean="0">
                <a:solidFill>
                  <a:schemeClr val="tx1"/>
                </a:solidFill>
                <a:latin typeface="+mn-lt"/>
                <a:ea typeface="+mn-ea"/>
                <a:cs typeface="+mn-cs"/>
              </a:rPr>
              <a:t>figure out what will help you achieve your primary goal.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Hotel Tonight launched in 2010 and offers their users a way to book a hotel at the last minute. They determined that one of the keys to their success was to make this process lightning fast. They tested their competition to find where the bar was set: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37</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Popular competitor [Priceline] required 52 taps and took 102 seconds to book a hotel. [</a:t>
            </a:r>
            <a:r>
              <a:rPr lang="en-US" sz="1200" kern="1200" dirty="0" err="1" smtClean="0">
                <a:solidFill>
                  <a:schemeClr val="tx1"/>
                </a:solidFill>
                <a:latin typeface="+mn-lt"/>
                <a:ea typeface="+mn-ea"/>
                <a:cs typeface="+mn-cs"/>
              </a:rPr>
              <a:t>Hotels.com</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required just 40 taps, but still took longer to complete: 109 seconds. By valuing speed, Hotel Tonight allowed their users to book a hotel from their app in 4 taps and a swipe in just under 8 seconds. Within a year, they were one of the top hotel booking services in the US.</a:t>
            </a:r>
          </a:p>
          <a:p>
            <a:r>
              <a:rPr lang="en-US" sz="1200" kern="1200" dirty="0" smtClean="0">
                <a:solidFill>
                  <a:schemeClr val="tx1"/>
                </a:solidFill>
                <a:latin typeface="+mn-lt"/>
                <a:ea typeface="+mn-ea"/>
                <a:cs typeface="+mn-cs"/>
              </a:rPr>
              <a:t>----- Meeting Notes (2/25/15 17:19) -----</a:t>
            </a:r>
          </a:p>
          <a:p>
            <a:r>
              <a:rPr lang="en-US" sz="1200" kern="1200" dirty="0" smtClean="0">
                <a:solidFill>
                  <a:schemeClr val="tx1"/>
                </a:solidFill>
                <a:latin typeface="+mn-lt"/>
                <a:ea typeface="+mn-ea"/>
                <a:cs typeface="+mn-cs"/>
              </a:rPr>
              <a:t>for their market.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Hotel Tonight, speed was a core value. They were able to increase value for both their customer and their company by paying strict attention the the number of required form fields and steps taken to book a hotel.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39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there’s another strategy for you: </a:t>
            </a:r>
            <a:r>
              <a:rPr lang="en-US" sz="1200" kern="1200" dirty="0" smtClean="0">
                <a:solidFill>
                  <a:schemeClr val="tx1"/>
                </a:solidFill>
                <a:latin typeface="+mn-lt"/>
                <a:ea typeface="+mn-ea"/>
                <a:cs typeface="+mn-cs"/>
              </a:rPr>
              <a:t>revisiting your primary goal may remind you about the value of your users’ experience.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your</a:t>
            </a:r>
            <a:r>
              <a:rPr lang="en-US" baseline="0" dirty="0" smtClean="0"/>
              <a:t> school is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third way to discover a core value is to turn lemons into lemonade.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Wizards of the Coast are the makers of the world-famous—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42</a:t>
            </a:fld>
            <a:endParaRPr lang="en-US"/>
          </a:p>
        </p:txBody>
      </p:sp>
    </p:spTree>
    <p:extLst>
      <p:ext uri="{BB962C8B-B14F-4D97-AF65-F5344CB8AC3E}">
        <p14:creationId xmlns:p14="http://schemas.microsoft.com/office/powerpoint/2010/main" val="3361759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—Dungeons &amp; Dragons franchise, which was first published in 1974.</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43</a:t>
            </a:fld>
            <a:endParaRPr lang="en-US"/>
          </a:p>
        </p:txBody>
      </p:sp>
    </p:spTree>
    <p:extLst>
      <p:ext uri="{BB962C8B-B14F-4D97-AF65-F5344CB8AC3E}">
        <p14:creationId xmlns:p14="http://schemas.microsoft.com/office/powerpoint/2010/main" val="171239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To keep the game fresh, and to address the wants and needs of their players, they occasionally drop</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new editions] with new rules. Their third edition was extremely successful and with it you could create very detailed characters. You could say, a little too detailed.</a:t>
            </a:r>
            <a:endParaRPr lang="en-US" dirty="0" smtClean="0"/>
          </a:p>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44</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45</a:t>
            </a:fld>
            <a:endParaRPr lang="en-US"/>
          </a:p>
        </p:txBody>
      </p:sp>
    </p:spTree>
    <p:extLst>
      <p:ext uri="{BB962C8B-B14F-4D97-AF65-F5344CB8AC3E}">
        <p14:creationId xmlns:p14="http://schemas.microsoft.com/office/powerpoint/2010/main" val="559314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You could know exactly how well your dwarf can appraise the value of jewels—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46</a:t>
            </a:fld>
            <a:endParaRPr lang="en-US"/>
          </a:p>
        </p:txBody>
      </p:sp>
    </p:spTree>
    <p:extLst>
      <p:ext uri="{BB962C8B-B14F-4D97-AF65-F5344CB8AC3E}">
        <p14:creationId xmlns:p14="http://schemas.microsoft.com/office/powerpoint/2010/main" val="773668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or how smart your half-</a:t>
            </a:r>
            <a:r>
              <a:rPr lang="en-US" sz="1200" kern="1200" dirty="0" err="1" smtClean="0">
                <a:solidFill>
                  <a:schemeClr val="tx1"/>
                </a:solidFill>
                <a:latin typeface="+mn-lt"/>
                <a:ea typeface="+mn-ea"/>
                <a:cs typeface="+mn-cs"/>
              </a:rPr>
              <a:t>orc</a:t>
            </a:r>
            <a:r>
              <a:rPr lang="en-US" sz="1200" kern="1200" dirty="0" smtClean="0">
                <a:solidFill>
                  <a:schemeClr val="tx1"/>
                </a:solidFill>
                <a:latin typeface="+mn-lt"/>
                <a:ea typeface="+mn-ea"/>
                <a:cs typeface="+mn-cs"/>
              </a:rPr>
              <a:t> is about linguistics.</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132DC5B-8A95-BD4B-B460-41C7DACA6809}" type="slidenum">
              <a:rPr lang="en-US" smtClean="0"/>
              <a:t>47</a:t>
            </a:fld>
            <a:endParaRPr lang="en-US"/>
          </a:p>
        </p:txBody>
      </p:sp>
    </p:spTree>
    <p:extLst>
      <p:ext uri="{BB962C8B-B14F-4D97-AF65-F5344CB8AC3E}">
        <p14:creationId xmlns:p14="http://schemas.microsoft.com/office/powerpoint/2010/main" val="38155410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When they dropped 4th edition, it was massively simplified. This was polarizing to the game’s players; they felt it dumbed down the rules too much and made character growth too stale and predictable, and a bit too much like World of </a:t>
            </a:r>
            <a:r>
              <a:rPr lang="en-US" sz="1200" kern="1200" dirty="0" err="1" smtClean="0">
                <a:solidFill>
                  <a:schemeClr val="tx1"/>
                </a:solidFill>
                <a:latin typeface="+mn-lt"/>
                <a:ea typeface="+mn-ea"/>
                <a:cs typeface="+mn-cs"/>
              </a:rPr>
              <a:t>Warcraft</a:t>
            </a:r>
            <a:r>
              <a:rPr lang="en-US" sz="1200" kern="1200" dirty="0" smtClean="0">
                <a:solidFill>
                  <a:schemeClr val="tx1"/>
                </a:solidFill>
                <a:latin typeface="+mn-lt"/>
                <a:ea typeface="+mn-ea"/>
                <a:cs typeface="+mn-cs"/>
              </a:rPr>
              <a:t>. Before long, [a copycat] of their previous version was outselling the newer edition. Clearly they had </a:t>
            </a:r>
            <a:r>
              <a:rPr lang="en-US" sz="1200" kern="1200" dirty="0" err="1" smtClean="0">
                <a:solidFill>
                  <a:schemeClr val="tx1"/>
                </a:solidFill>
                <a:latin typeface="+mn-lt"/>
                <a:ea typeface="+mn-ea"/>
                <a:cs typeface="+mn-cs"/>
              </a:rPr>
              <a:t>misstepped</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their [latest edition], Wizards of the Coast literally went to their fan-base, outsourcing their play testing to actual players and getting feedback from them. They determined that, yes, players want a game that runs smoothly and simply, but the heart and soul of pencil and paper RPGs is the limitless and nuanced possibilities of your imagination.</a:t>
            </a:r>
          </a:p>
        </p:txBody>
      </p:sp>
      <p:sp>
        <p:nvSpPr>
          <p:cNvPr id="4" name="Slide Number Placeholder 3"/>
          <p:cNvSpPr>
            <a:spLocks noGrp="1"/>
          </p:cNvSpPr>
          <p:nvPr>
            <p:ph type="sldNum" sz="quarter" idx="10"/>
          </p:nvPr>
        </p:nvSpPr>
        <p:spPr/>
        <p:txBody>
          <a:bodyPr/>
          <a:lstStyle/>
          <a:p>
            <a:fld id="{4132DC5B-8A95-BD4B-B460-41C7DACA6809}" type="slidenum">
              <a:rPr lang="en-US" smtClean="0"/>
              <a:t>48</a:t>
            </a:fld>
            <a:endParaRPr lang="en-US"/>
          </a:p>
        </p:txBody>
      </p:sp>
    </p:spTree>
    <p:extLst>
      <p:ext uri="{BB962C8B-B14F-4D97-AF65-F5344CB8AC3E}">
        <p14:creationId xmlns:p14="http://schemas.microsoft.com/office/powerpoint/2010/main" val="22036105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Players WANT to create their </a:t>
            </a:r>
            <a:r>
              <a:rPr lang="en-US" sz="1200" kern="1200" dirty="0" err="1" smtClean="0">
                <a:solidFill>
                  <a:schemeClr val="tx1"/>
                </a:solidFill>
                <a:latin typeface="+mn-lt"/>
                <a:ea typeface="+mn-ea"/>
                <a:cs typeface="+mn-cs"/>
              </a:rPr>
              <a:t>dwarven</a:t>
            </a:r>
            <a:r>
              <a:rPr lang="en-US" sz="1200" kern="1200" dirty="0" smtClean="0">
                <a:solidFill>
                  <a:schemeClr val="tx1"/>
                </a:solidFill>
                <a:latin typeface="+mn-lt"/>
                <a:ea typeface="+mn-ea"/>
                <a:cs typeface="+mn-cs"/>
              </a:rPr>
              <a:t> jewelers, but they don’t want to have to actually know the jewel industry [to do so.]</a:t>
            </a:r>
          </a:p>
        </p:txBody>
      </p:sp>
      <p:sp>
        <p:nvSpPr>
          <p:cNvPr id="4" name="Slide Number Placeholder 3"/>
          <p:cNvSpPr>
            <a:spLocks noGrp="1"/>
          </p:cNvSpPr>
          <p:nvPr>
            <p:ph type="sldNum" sz="quarter" idx="10"/>
          </p:nvPr>
        </p:nvSpPr>
        <p:spPr/>
        <p:txBody>
          <a:bodyPr/>
          <a:lstStyle/>
          <a:p>
            <a:fld id="{4132DC5B-8A95-BD4B-B460-41C7DACA6809}" type="slidenum">
              <a:rPr lang="en-US" smtClean="0"/>
              <a:t>49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date, the</a:t>
            </a:r>
            <a:r>
              <a:rPr lang="en-US" sz="1200" kern="1200" baseline="0" dirty="0" smtClean="0">
                <a:solidFill>
                  <a:schemeClr val="tx1"/>
                </a:solidFill>
                <a:latin typeface="+mn-lt"/>
                <a:ea typeface="+mn-ea"/>
                <a:cs typeface="+mn-cs"/>
              </a:rPr>
              <a:t> fifth edition appears to be a success. </a:t>
            </a:r>
            <a:r>
              <a:rPr lang="en-US" sz="1200" kern="1200" dirty="0" smtClean="0">
                <a:solidFill>
                  <a:schemeClr val="tx1"/>
                </a:solidFill>
                <a:latin typeface="+mn-lt"/>
                <a:ea typeface="+mn-ea"/>
                <a:cs typeface="+mn-cs"/>
              </a:rPr>
              <a:t>That fidelity to the classic D&amp;D experience has created a new game that new players can understand and that old fans have quickly come to love.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Boom! Done.</a:t>
            </a:r>
            <a:r>
              <a:rPr lang="en-US" baseline="0" dirty="0" smtClean="0"/>
              <a:t> Easy, right?</a:t>
            </a:r>
            <a:endParaRPr lang="en-US" dirty="0" smtClean="0"/>
          </a:p>
          <a:p>
            <a:endParaRPr lang="en-US" dirty="0" smtClean="0"/>
          </a:p>
          <a:p>
            <a:r>
              <a:rPr lang="en-US" dirty="0" smtClean="0"/>
              <a:t>That’s not how it happens.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a:t>
            </a:fld>
            <a:endParaRPr lang="en-US"/>
          </a:p>
        </p:txBody>
      </p:sp>
    </p:spTree>
    <p:extLst>
      <p:ext uri="{BB962C8B-B14F-4D97-AF65-F5344CB8AC3E}">
        <p14:creationId xmlns:p14="http://schemas.microsoft.com/office/powerpoint/2010/main" val="35739349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Hard lessons are a good way to see what didn’t work, and turn them into barriers against failure in the future.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final suggestion is to find common ground with your boss.</a:t>
            </a:r>
            <a:r>
              <a:rPr lang="en-US" baseline="0" dirty="0" smtClean="0"/>
              <a:t> This way, you can appeal to them on their level, and they’ll go to bat for you during intra-departmental disagreements.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don’t pander to him or her. These are your values, so you want to make sure they’re actually valuable to you.</a:t>
            </a:r>
          </a:p>
        </p:txBody>
      </p:sp>
      <p:sp>
        <p:nvSpPr>
          <p:cNvPr id="4" name="Slide Number Placeholder 3"/>
          <p:cNvSpPr>
            <a:spLocks noGrp="1"/>
          </p:cNvSpPr>
          <p:nvPr>
            <p:ph type="sldNum" sz="quarter" idx="10"/>
          </p:nvPr>
        </p:nvSpPr>
        <p:spPr/>
        <p:txBody>
          <a:bodyPr/>
          <a:lstStyle/>
          <a:p>
            <a:fld id="{4132DC5B-8A95-BD4B-B460-41C7DACA6809}" type="slidenum">
              <a:rPr lang="en-US" smtClean="0"/>
              <a:t>53</a:t>
            </a:fld>
            <a:endParaRPr lang="en-US"/>
          </a:p>
        </p:txBody>
      </p:sp>
    </p:spTree>
    <p:extLst>
      <p:ext uri="{BB962C8B-B14F-4D97-AF65-F5344CB8AC3E}">
        <p14:creationId xmlns:p14="http://schemas.microsoft.com/office/powerpoint/2010/main" val="42937789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Maybe appearing fashionable or cool is important to your boss. It might sound silly, but some brands live and die by cool. It can be a core value.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54</a:t>
            </a:fld>
            <a:endParaRPr lang="en-US"/>
          </a:p>
        </p:txBody>
      </p:sp>
    </p:spTree>
    <p:extLst>
      <p:ext uri="{BB962C8B-B14F-4D97-AF65-F5344CB8AC3E}">
        <p14:creationId xmlns:p14="http://schemas.microsoft.com/office/powerpoint/2010/main" val="868237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 could be that</a:t>
            </a:r>
            <a:r>
              <a:rPr lang="en-US" sz="1200" kern="1200" baseline="0" dirty="0" smtClean="0">
                <a:solidFill>
                  <a:schemeClr val="tx1"/>
                </a:solidFill>
                <a:latin typeface="+mn-lt"/>
                <a:ea typeface="+mn-ea"/>
                <a:cs typeface="+mn-cs"/>
              </a:rPr>
              <a:t> attention to craft is a battle that your boss finds worth fighting.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is Christopher Smith] and [those little rubber rings] he is working with have saved the lives of many great men. Men, like Aragorn, son of </a:t>
            </a:r>
            <a:r>
              <a:rPr lang="en-US" sz="1200" kern="1200" baseline="0" dirty="0" err="1" smtClean="0">
                <a:solidFill>
                  <a:schemeClr val="tx1"/>
                </a:solidFill>
                <a:latin typeface="+mn-lt"/>
                <a:ea typeface="+mn-ea"/>
                <a:cs typeface="+mn-cs"/>
              </a:rPr>
              <a:t>Arathorn</a:t>
            </a:r>
            <a:r>
              <a:rPr lang="en-US" sz="1200" kern="1200" baseline="0" dirty="0" smtClean="0">
                <a:solidFill>
                  <a:schemeClr val="tx1"/>
                </a:solidFill>
                <a:latin typeface="+mn-lt"/>
                <a:ea typeface="+mn-ea"/>
                <a:cs typeface="+mn-cs"/>
              </a:rPr>
              <a:t>. And hobbits, too, for that matter. Christopher Smith is a chain mail technician.</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55</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He spent two years meticulously stringing and gluing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these rubber rings together to create hundreds of chain mail</a:t>
            </a:r>
            <a:r>
              <a:rPr lang="en-US" sz="1200" kern="1200" baseline="0" dirty="0" smtClean="0">
                <a:solidFill>
                  <a:schemeClr val="tx1"/>
                </a:solidFill>
                <a:latin typeface="+mn-lt"/>
                <a:ea typeface="+mn-ea"/>
                <a:cs typeface="+mn-cs"/>
              </a:rPr>
              <a:t> suits for the Lord of the Rings trilogy. All in the effort to make convincing one of the most anticipated films of all time. When all was said and done, he and his co-workers had strung together 10 kilometers worth of chain mail rings. Enough to drive a person mad, or, in the words of chain mail technician Carl Payne—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56</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Peter</a:t>
            </a:r>
            <a:r>
              <a:rPr lang="en-US" sz="1200" kern="1200" baseline="0" dirty="0" smtClean="0">
                <a:solidFill>
                  <a:schemeClr val="tx1"/>
                </a:solidFill>
                <a:latin typeface="+mn-lt"/>
                <a:ea typeface="+mn-ea"/>
                <a:cs typeface="+mn-cs"/>
              </a:rPr>
              <a:t> Jackson’s chain mail technicians LOVE their jobs. </a:t>
            </a:r>
            <a:r>
              <a:rPr lang="en-US" sz="1200" kern="1200" dirty="0" smtClean="0">
                <a:solidFill>
                  <a:schemeClr val="tx1"/>
                </a:solidFill>
                <a:latin typeface="+mn-lt"/>
                <a:ea typeface="+mn-ea"/>
                <a:cs typeface="+mn-cs"/>
              </a:rPr>
              <a:t>It’s clear that both valued the</a:t>
            </a:r>
            <a:r>
              <a:rPr lang="en-US" sz="1200" kern="1200" baseline="0" dirty="0" smtClean="0">
                <a:solidFill>
                  <a:schemeClr val="tx1"/>
                </a:solidFill>
                <a:latin typeface="+mn-lt"/>
                <a:ea typeface="+mn-ea"/>
                <a:cs typeface="+mn-cs"/>
              </a:rPr>
              <a:t> craft behind these costumes. That common ground is a good way to move together toward your goals.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57</a:t>
            </a:fld>
            <a:endParaRPr lang="en-US"/>
          </a:p>
        </p:txBody>
      </p:sp>
    </p:spTree>
    <p:extLst>
      <p:ext uri="{BB962C8B-B14F-4D97-AF65-F5344CB8AC3E}">
        <p14:creationId xmlns:p14="http://schemas.microsoft.com/office/powerpoint/2010/main" val="8023984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An ideal core value will be </a:t>
            </a:r>
            <a:r>
              <a:rPr lang="en-US" sz="1200" kern="1200" baseline="0" dirty="0" smtClean="0">
                <a:solidFill>
                  <a:schemeClr val="tx1"/>
                </a:solidFill>
                <a:latin typeface="+mn-lt"/>
                <a:ea typeface="+mn-ea"/>
                <a:cs typeface="+mn-cs"/>
              </a:rPr>
              <a:t>something that</a:t>
            </a:r>
            <a:r>
              <a:rPr lang="en-US" sz="1200" kern="1200" dirty="0" smtClean="0">
                <a:solidFill>
                  <a:schemeClr val="tx1"/>
                </a:solidFill>
                <a:latin typeface="+mn-lt"/>
                <a:ea typeface="+mn-ea"/>
                <a:cs typeface="+mn-cs"/>
              </a:rPr>
              <a:t> supports your boss’s leadership, but will also allow him or her to support you.</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58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you’ve established your core values, it’s time to put your words into action. At this point you want to start to filter your decisions through your values. This is the hard part because you’re going to butt heads with people who are used to getting their way. You’ll need show how you can get results while maintaining your integrity.</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59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It’s always easy to start on low-profile projects. What we did is round up some guinea pigs who already trusted our process and tried it out on them. Then worked on new approaches for things that didn’t work like we expected.</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60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you’ve launched your website. Your team looks like</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a:t>
            </a:fld>
            <a:endParaRPr lang="en-US"/>
          </a:p>
        </p:txBody>
      </p:sp>
    </p:spTree>
    <p:extLst>
      <p:ext uri="{BB962C8B-B14F-4D97-AF65-F5344CB8AC3E}">
        <p14:creationId xmlns:p14="http://schemas.microsoft.com/office/powerpoint/2010/main" val="5701391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Evergreen’s web team, we determined the following core values: user-focused, simplified, data-driven, and iterative.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61</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Here’s an example of how we</a:t>
            </a:r>
            <a:r>
              <a:rPr lang="en-US" sz="1200" kern="1200" baseline="0" dirty="0" smtClean="0">
                <a:solidFill>
                  <a:schemeClr val="tx1"/>
                </a:solidFill>
                <a:latin typeface="+mn-lt"/>
                <a:ea typeface="+mn-ea"/>
                <a:cs typeface="+mn-cs"/>
              </a:rPr>
              <a:t> demonstrated one of them. </a:t>
            </a:r>
            <a:r>
              <a:rPr lang="en-US" sz="1200" kern="1200" dirty="0" smtClean="0">
                <a:solidFill>
                  <a:schemeClr val="tx1"/>
                </a:solidFill>
                <a:latin typeface="+mn-lt"/>
                <a:ea typeface="+mn-ea"/>
                <a:cs typeface="+mn-cs"/>
              </a:rPr>
              <a:t>When we redesigned our primary navigation, we didn’t want to hide important navigation behind a hamburger</a:t>
            </a:r>
            <a:r>
              <a:rPr lang="en-US" sz="1200" kern="1200" baseline="0" dirty="0" smtClean="0">
                <a:solidFill>
                  <a:schemeClr val="tx1"/>
                </a:solidFill>
                <a:latin typeface="+mn-lt"/>
                <a:ea typeface="+mn-ea"/>
                <a:cs typeface="+mn-cs"/>
              </a:rPr>
              <a:t> menu. On a mobile device, there</a:t>
            </a:r>
            <a:r>
              <a:rPr lang="en-US" sz="1200" kern="1200" dirty="0" smtClean="0">
                <a:solidFill>
                  <a:schemeClr val="tx1"/>
                </a:solidFill>
                <a:latin typeface="+mn-lt"/>
                <a:ea typeface="+mn-ea"/>
                <a:cs typeface="+mn-cs"/>
              </a:rPr>
              <a:t>’s only room for five links, so we really had to streamline what could appear there.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But of course, every division at the</a:t>
            </a:r>
            <a:r>
              <a:rPr lang="en-US" sz="1200" kern="1200" baseline="0" dirty="0" smtClean="0">
                <a:solidFill>
                  <a:schemeClr val="tx1"/>
                </a:solidFill>
                <a:latin typeface="+mn-lt"/>
                <a:ea typeface="+mn-ea"/>
                <a:cs typeface="+mn-cs"/>
              </a:rPr>
              <a:t> school wants to bang down our door to be included, so we needed a way to prioritize. We looked at our old list of links and we asked questions about it.</a:t>
            </a:r>
          </a:p>
        </p:txBody>
      </p:sp>
      <p:sp>
        <p:nvSpPr>
          <p:cNvPr id="4" name="Slide Number Placeholder 3"/>
          <p:cNvSpPr>
            <a:spLocks noGrp="1"/>
          </p:cNvSpPr>
          <p:nvPr>
            <p:ph type="sldNum" sz="quarter" idx="10"/>
          </p:nvPr>
        </p:nvSpPr>
        <p:spPr/>
        <p:txBody>
          <a:bodyPr/>
          <a:lstStyle/>
          <a:p>
            <a:fld id="{4132DC5B-8A95-BD4B-B460-41C7DACA6809}" type="slidenum">
              <a:rPr lang="en-US" smtClean="0"/>
              <a:t>63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The kinds of questions we *didn’t* ask were questions like.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Each of these questions focuses on the product or internal politics, so really they’re irrelevant to the design.</a:t>
            </a:r>
          </a:p>
          <a:p>
            <a:r>
              <a:rPr lang="en-US" sz="1200" kern="1200" baseline="0" dirty="0" smtClean="0">
                <a:solidFill>
                  <a:schemeClr val="tx1"/>
                </a:solidFill>
                <a:latin typeface="+mn-lt"/>
                <a:ea typeface="+mn-ea"/>
                <a:cs typeface="+mn-cs"/>
              </a:rPr>
              <a:t>----- Meeting Notes (2/24/15 17:23) -----</a:t>
            </a:r>
          </a:p>
          <a:p>
            <a:r>
              <a:rPr lang="en-US" sz="1200" kern="1200" baseline="0" dirty="0" smtClean="0">
                <a:solidFill>
                  <a:schemeClr val="tx1"/>
                </a:solidFill>
                <a:latin typeface="+mn-lt"/>
                <a:ea typeface="+mn-ea"/>
                <a:cs typeface="+mn-cs"/>
              </a:rPr>
              <a:t>irrelevant to this decision.</a:t>
            </a:r>
          </a:p>
        </p:txBody>
      </p:sp>
      <p:sp>
        <p:nvSpPr>
          <p:cNvPr id="4" name="Slide Number Placeholder 3"/>
          <p:cNvSpPr>
            <a:spLocks noGrp="1"/>
          </p:cNvSpPr>
          <p:nvPr>
            <p:ph type="sldNum" sz="quarter" idx="10"/>
          </p:nvPr>
        </p:nvSpPr>
        <p:spPr/>
        <p:txBody>
          <a:bodyPr/>
          <a:lstStyle/>
          <a:p>
            <a:fld id="{4132DC5B-8A95-BD4B-B460-41C7DACA6809}" type="slidenum">
              <a:rPr lang="en-US" smtClean="0"/>
              <a:t>64</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Here are the questions we did ask.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(Read through questions aloud.)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These kinds of questions are focused on the user, not the product. It’s a subtle but important distinction.</a:t>
            </a:r>
          </a:p>
        </p:txBody>
      </p:sp>
      <p:sp>
        <p:nvSpPr>
          <p:cNvPr id="4" name="Slide Number Placeholder 3"/>
          <p:cNvSpPr>
            <a:spLocks noGrp="1"/>
          </p:cNvSpPr>
          <p:nvPr>
            <p:ph type="sldNum" sz="quarter" idx="10"/>
          </p:nvPr>
        </p:nvSpPr>
        <p:spPr/>
        <p:txBody>
          <a:bodyPr/>
          <a:lstStyle/>
          <a:p>
            <a:fld id="{4132DC5B-8A95-BD4B-B460-41C7DACA6809}" type="slidenum">
              <a:rPr lang="en-US" smtClean="0"/>
              <a:t>65</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In being user-focused we were able to more efficiently prioritize the massive amount of content we deal with on a daily basis. When someone approaches us about putting a link on the homepage they have to give us a better answer than “I get paid more than you, so make it happen.”</a:t>
            </a:r>
            <a:endParaRPr lang="en-US" sz="1200" kern="120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So that’s how we demonstrated one of our core values.</a:t>
            </a:r>
          </a:p>
        </p:txBody>
      </p:sp>
      <p:sp>
        <p:nvSpPr>
          <p:cNvPr id="4" name="Slide Number Placeholder 3"/>
          <p:cNvSpPr>
            <a:spLocks noGrp="1"/>
          </p:cNvSpPr>
          <p:nvPr>
            <p:ph type="sldNum" sz="quarter" idx="10"/>
          </p:nvPr>
        </p:nvSpPr>
        <p:spPr/>
        <p:txBody>
          <a:bodyPr/>
          <a:lstStyle/>
          <a:p>
            <a:fld id="{4132DC5B-8A95-BD4B-B460-41C7DACA6809}" type="slidenum">
              <a:rPr lang="en-US" smtClean="0"/>
              <a:t>66</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When we were trying to write</a:t>
            </a:r>
            <a:r>
              <a:rPr lang="en-US" sz="1200" kern="1200" baseline="0" dirty="0" smtClean="0">
                <a:solidFill>
                  <a:schemeClr val="tx1"/>
                </a:solidFill>
                <a:latin typeface="+mn-lt"/>
                <a:ea typeface="+mn-ea"/>
                <a:cs typeface="+mn-cs"/>
              </a:rPr>
              <a:t> a new tagline, it turned into a committee debate, which is always bad news for marketing. A bunch of ideas were thrown out there, and before it came to a vote (also bad news), I suggested trying a split test to see how actual audiences responded to each of the tag lines. Which of these would get the most clicks? [The one] written by the marketing guy? [Or the one] written by a VP?</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[Reveal results.]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lesson here is trust your marketing guy to do his job.</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67</a:t>
            </a:fld>
            <a:endParaRPr lang="en-US"/>
          </a:p>
        </p:txBody>
      </p:sp>
    </p:spTree>
    <p:extLst>
      <p:ext uri="{BB962C8B-B14F-4D97-AF65-F5344CB8AC3E}">
        <p14:creationId xmlns:p14="http://schemas.microsoft.com/office/powerpoint/2010/main" val="30527143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we look to the</a:t>
            </a:r>
            <a:r>
              <a:rPr lang="en-US" baseline="0" dirty="0" smtClean="0"/>
              <a:t> data when we’re unsure of the answers. It often provides valuable insights into how well we’re doing.</a:t>
            </a:r>
          </a:p>
          <a:p>
            <a:r>
              <a:rPr lang="en-US" baseline="0" dirty="0" smtClean="0"/>
              <a:t>----- Meeting Notes (2/24/15 17:31) -----</a:t>
            </a:r>
          </a:p>
          <a:p>
            <a:r>
              <a:rPr lang="en-US" baseline="0" dirty="0" smtClean="0"/>
              <a:t>Prospective students found the new messaging compelling. This example shows how another of our core values can bring more value to the school.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68</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needed prospective students to quickly learn about how things are different from other schools, how much it costs, how to schedule a campus visit, and how to apply. This information was scattered all over the site.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[Sometimes] it was hidden.</a:t>
            </a:r>
          </a:p>
          <a:p>
            <a:r>
              <a:rPr lang="en-US" sz="1200" kern="1200" dirty="0" smtClean="0">
                <a:solidFill>
                  <a:schemeClr val="tx1"/>
                </a:solidFill>
                <a:latin typeface="+mn-lt"/>
                <a:ea typeface="+mn-ea"/>
                <a:cs typeface="+mn-cs"/>
              </a:rPr>
              <a:t>• [Sometimes] it was duplicated in multiple places and often the information didn’t match up.</a:t>
            </a:r>
          </a:p>
          <a:p>
            <a:r>
              <a:rPr lang="en-US" sz="1200" kern="1200" dirty="0" smtClean="0">
                <a:solidFill>
                  <a:schemeClr val="tx1"/>
                </a:solidFill>
                <a:latin typeface="+mn-lt"/>
                <a:ea typeface="+mn-ea"/>
                <a:cs typeface="+mn-cs"/>
              </a:rPr>
              <a:t>• [We had a separate] admissions site with its</a:t>
            </a:r>
            <a:r>
              <a:rPr lang="en-US" sz="1200" kern="1200" baseline="0" dirty="0" smtClean="0">
                <a:solidFill>
                  <a:schemeClr val="tx1"/>
                </a:solidFill>
                <a:latin typeface="+mn-lt"/>
                <a:ea typeface="+mn-ea"/>
                <a:cs typeface="+mn-cs"/>
              </a:rPr>
              <a:t> own navigation system.</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Important dates were</a:t>
            </a:r>
            <a:r>
              <a:rPr lang="en-US" sz="1200" kern="1200" baseline="0" dirty="0" smtClean="0">
                <a:solidFill>
                  <a:schemeClr val="tx1"/>
                </a:solidFill>
                <a:latin typeface="+mn-lt"/>
                <a:ea typeface="+mn-ea"/>
                <a:cs typeface="+mn-cs"/>
              </a:rPr>
              <a:t> sometimes </a:t>
            </a:r>
            <a:r>
              <a:rPr lang="en-US" sz="1200" kern="1200" dirty="0" smtClean="0">
                <a:solidFill>
                  <a:schemeClr val="tx1"/>
                </a:solidFill>
                <a:latin typeface="+mn-lt"/>
                <a:ea typeface="+mn-ea"/>
                <a:cs typeface="+mn-cs"/>
              </a:rPr>
              <a:t>months or even years out of date.</a:t>
            </a:r>
          </a:p>
          <a:p>
            <a:r>
              <a:rPr lang="en-US" sz="1200" kern="1200" dirty="0" smtClean="0">
                <a:solidFill>
                  <a:schemeClr val="tx1"/>
                </a:solidFill>
                <a:latin typeface="+mn-lt"/>
                <a:ea typeface="+mn-ea"/>
                <a:cs typeface="+mn-cs"/>
              </a:rPr>
              <a:t>• Basically, we were making it confusing for prospective students to achieve some of their most basic goals.</a:t>
            </a:r>
          </a:p>
          <a:p>
            <a:r>
              <a:rPr lang="en-US" sz="1200" kern="1200" dirty="0" smtClean="0">
                <a:solidFill>
                  <a:schemeClr val="tx1"/>
                </a:solidFill>
                <a:latin typeface="+mn-lt"/>
                <a:ea typeface="+mn-ea"/>
                <a:cs typeface="+mn-cs"/>
              </a:rPr>
              <a:t>----- Meeting Notes (2/24/15 17:31) -----</a:t>
            </a:r>
          </a:p>
          <a:p>
            <a:r>
              <a:rPr lang="en-US" sz="1200" kern="1200" dirty="0" smtClean="0">
                <a:solidFill>
                  <a:schemeClr val="tx1"/>
                </a:solidFill>
                <a:latin typeface="+mn-lt"/>
                <a:ea typeface="+mn-ea"/>
                <a:cs typeface="+mn-cs"/>
              </a:rPr>
              <a:t>Here's another one.</a:t>
            </a:r>
          </a:p>
        </p:txBody>
      </p:sp>
      <p:sp>
        <p:nvSpPr>
          <p:cNvPr id="4" name="Slide Number Placeholder 3"/>
          <p:cNvSpPr>
            <a:spLocks noGrp="1"/>
          </p:cNvSpPr>
          <p:nvPr>
            <p:ph type="sldNum" sz="quarter" idx="10"/>
          </p:nvPr>
        </p:nvSpPr>
        <p:spPr/>
        <p:txBody>
          <a:bodyPr/>
          <a:lstStyle/>
          <a:p>
            <a:fld id="{4132DC5B-8A95-BD4B-B460-41C7DACA6809}" type="slidenum">
              <a:rPr lang="en-US" smtClean="0"/>
              <a:t>69</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 was clear that we needed to simplify, and we needed the site to stay simple over the long haul. So we wrote that down as a core value. We found and consolidated duplicate</a:t>
            </a:r>
            <a:r>
              <a:rPr lang="en-US" sz="1200" kern="1200" baseline="0" dirty="0" smtClean="0">
                <a:solidFill>
                  <a:schemeClr val="tx1"/>
                </a:solidFill>
                <a:latin typeface="+mn-lt"/>
                <a:ea typeface="+mn-ea"/>
                <a:cs typeface="+mn-cs"/>
              </a:rPr>
              <a:t> content and we scheduled yearly audits so that content owners would have a set time to go in and refresh old dates.</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Every time we simplify a new site section, our users have responded positively, and our live tests show that they’re more easily able to find the content they need. Plus, content owners</a:t>
            </a:r>
            <a:r>
              <a:rPr lang="en-US" sz="1200" kern="1200" baseline="0" dirty="0" smtClean="0">
                <a:solidFill>
                  <a:schemeClr val="tx1"/>
                </a:solidFill>
                <a:latin typeface="+mn-lt"/>
                <a:ea typeface="+mn-ea"/>
                <a:cs typeface="+mn-cs"/>
              </a:rPr>
              <a:t> find themselves having to do less work to keep their side up to date.</a:t>
            </a:r>
            <a:endParaRPr lang="en-US" dirty="0" smtClean="0"/>
          </a:p>
        </p:txBody>
      </p:sp>
      <p:sp>
        <p:nvSpPr>
          <p:cNvPr id="4" name="Slide Number Placeholder 3"/>
          <p:cNvSpPr>
            <a:spLocks noGrp="1"/>
          </p:cNvSpPr>
          <p:nvPr>
            <p:ph type="sldNum" sz="quarter" idx="10"/>
          </p:nvPr>
        </p:nvSpPr>
        <p:spPr/>
        <p:txBody>
          <a:bodyPr/>
          <a:lstStyle/>
          <a:p>
            <a:fld id="{4132DC5B-8A95-BD4B-B460-41C7DACA6809}" type="slidenum">
              <a:rPr lang="en-US" smtClean="0"/>
              <a:t>70</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And about that Admissions site.</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spent two years in a vacuum creating a flashy design that had all these crazy JavaScript sliders. [When we launched it], it was two years behind best practices. We had taken so long to get it together that by the time we got it all out the door, we didn’t like it anymore. And it went beyond mere taste, because the</a:t>
            </a:r>
            <a:r>
              <a:rPr lang="en-US" sz="1200" kern="1200" baseline="0" dirty="0" smtClean="0">
                <a:solidFill>
                  <a:schemeClr val="tx1"/>
                </a:solidFill>
                <a:latin typeface="+mn-lt"/>
                <a:ea typeface="+mn-ea"/>
                <a:cs typeface="+mn-cs"/>
              </a:rPr>
              <a:t> code</a:t>
            </a:r>
            <a:r>
              <a:rPr lang="en-US" sz="1200" kern="1200" dirty="0" smtClean="0">
                <a:solidFill>
                  <a:schemeClr val="tx1"/>
                </a:solidFill>
                <a:latin typeface="+mn-lt"/>
                <a:ea typeface="+mn-ea"/>
                <a:cs typeface="+mn-cs"/>
              </a:rPr>
              <a:t> was so fragile that it was difficult to make updates without breaking something.</a:t>
            </a:r>
          </a:p>
          <a:p>
            <a:r>
              <a:rPr lang="en-US" sz="1200" kern="1200" dirty="0" smtClean="0">
                <a:solidFill>
                  <a:schemeClr val="tx1"/>
                </a:solidFill>
                <a:latin typeface="+mn-lt"/>
                <a:ea typeface="+mn-ea"/>
                <a:cs typeface="+mn-cs"/>
              </a:rPr>
              <a:t>----- Meeting Notes (2/25/15 17:19) -----</a:t>
            </a:r>
          </a:p>
          <a:p>
            <a:r>
              <a:rPr lang="en-US" sz="1200" kern="1200" dirty="0" smtClean="0">
                <a:solidFill>
                  <a:schemeClr val="tx1"/>
                </a:solidFill>
                <a:latin typeface="+mn-lt"/>
                <a:ea typeface="+mn-ea"/>
                <a:cs typeface="+mn-cs"/>
              </a:rPr>
              <a:t>And besides that the code was so fragile that it was difficult to make updates without breaking something. We weren't able to do real life testing to find these issues until everything was set in stone.</a:t>
            </a:r>
          </a:p>
        </p:txBody>
      </p:sp>
      <p:sp>
        <p:nvSpPr>
          <p:cNvPr id="4" name="Slide Number Placeholder 3"/>
          <p:cNvSpPr>
            <a:spLocks noGrp="1"/>
          </p:cNvSpPr>
          <p:nvPr>
            <p:ph type="sldNum" sz="quarter" idx="10"/>
          </p:nvPr>
        </p:nvSpPr>
        <p:spPr/>
        <p:txBody>
          <a:bodyPr/>
          <a:lstStyle/>
          <a:p>
            <a:fld id="{4132DC5B-8A95-BD4B-B460-41C7DACA6809}" type="slidenum">
              <a:rPr lang="en-US" smtClean="0"/>
              <a:t>71</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first email.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a:t>
            </a:fld>
            <a:endParaRPr lang="en-US"/>
          </a:p>
        </p:txBody>
      </p:sp>
    </p:spTree>
    <p:extLst>
      <p:ext uri="{BB962C8B-B14F-4D97-AF65-F5344CB8AC3E}">
        <p14:creationId xmlns:p14="http://schemas.microsoft.com/office/powerpoint/2010/main" val="1263942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learned a hard lesson there, so for our next big update, we decided we weren’t going to keep the project locked away in a tower with a magnificent curtain reveal. [We were going to] do it iteratively. That means putting out bits of the site a little bit at a time.</a:t>
            </a:r>
          </a:p>
        </p:txBody>
      </p:sp>
      <p:sp>
        <p:nvSpPr>
          <p:cNvPr id="4" name="Slide Number Placeholder 3"/>
          <p:cNvSpPr>
            <a:spLocks noGrp="1"/>
          </p:cNvSpPr>
          <p:nvPr>
            <p:ph type="sldNum" sz="quarter" idx="10"/>
          </p:nvPr>
        </p:nvSpPr>
        <p:spPr/>
        <p:txBody>
          <a:bodyPr/>
          <a:lstStyle/>
          <a:p>
            <a:fld id="{4132DC5B-8A95-BD4B-B460-41C7DACA6809}" type="slidenum">
              <a:rPr lang="en-US" smtClean="0"/>
              <a:t>72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this way, we were able to get fresh, new pages in front of prospective students without worrying about less</a:t>
            </a:r>
            <a:r>
              <a:rPr lang="en-US" sz="1200" kern="1200" baseline="0" dirty="0" smtClean="0">
                <a:solidFill>
                  <a:schemeClr val="tx1"/>
                </a:solidFill>
                <a:latin typeface="+mn-lt"/>
                <a:ea typeface="+mn-ea"/>
                <a:cs typeface="+mn-cs"/>
              </a:rPr>
              <a:t> important pages—like for our HR Team. Those would come later, but they weren’t essential to launch so it was good to get the more valuable content out there quicker.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That</a:t>
            </a:r>
            <a:r>
              <a:rPr lang="en-US" sz="1200" kern="1200" baseline="0" dirty="0" smtClean="0">
                <a:solidFill>
                  <a:schemeClr val="tx1"/>
                </a:solidFill>
                <a:latin typeface="+mn-lt"/>
                <a:ea typeface="+mn-ea"/>
                <a:cs typeface="+mn-cs"/>
              </a:rPr>
              <a:t> brings me to </a:t>
            </a:r>
            <a:r>
              <a:rPr lang="en-US" sz="1200" kern="1200" dirty="0" smtClean="0">
                <a:solidFill>
                  <a:schemeClr val="tx1"/>
                </a:solidFill>
                <a:latin typeface="+mn-lt"/>
                <a:ea typeface="+mn-ea"/>
                <a:cs typeface="+mn-cs"/>
              </a:rPr>
              <a:t>the last step. Communicate your core values. By presenting our core values to senior staff—and later the rest of campus—we got our employees to acknowledge and respect the process we were taking in getting the new design out. Of course, they are still asking us to put their link on the homepage.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74</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And that brings me to the best thing about putting these out there: we go back to this well time and again. When we’re approached about a change that we might not know how to handle, we ask ourselves how it stacks up against our core values. It really is a point of pride for us.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75</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good for the user?</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76</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Can we expect good results out of this?</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77</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it just the right info?</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78</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Is this better than what we have? It’s not going to stop someone from getting mad at you—</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79</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but honestly! How can you argue</a:t>
            </a:r>
            <a:r>
              <a:rPr lang="en-US" sz="1200" kern="1200" baseline="0" dirty="0" smtClean="0">
                <a:solidFill>
                  <a:schemeClr val="tx1"/>
                </a:solidFill>
                <a:latin typeface="+mn-lt"/>
                <a:ea typeface="+mn-ea"/>
                <a:cs typeface="+mn-cs"/>
              </a:rPr>
              <a:t> with THIS</a:t>
            </a:r>
            <a:r>
              <a:rPr lang="en-US"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80</a:t>
            </a:fld>
            <a:endParaRPr lang="en-US"/>
          </a:p>
        </p:txBody>
      </p:sp>
    </p:spTree>
    <p:extLst>
      <p:ext uri="{BB962C8B-B14F-4D97-AF65-F5344CB8AC3E}">
        <p14:creationId xmlns:p14="http://schemas.microsoft.com/office/powerpoint/2010/main" val="30512740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With your values in place, you’ll be better able to do your job. They unify your direction, support your strategy, and contribute to quality professional relationships with your co-workers.</a:t>
            </a:r>
            <a:endParaRPr lang="en-US" dirty="0" smtClean="0"/>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Determining your core values will help surface what is important to your team. I’ve given you a few strategies for figuring out what those could be.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[Demonstrating]</a:t>
            </a:r>
            <a:r>
              <a:rPr lang="en-US" sz="1200" kern="1200" baseline="0" dirty="0" smtClean="0">
                <a:solidFill>
                  <a:schemeClr val="tx1"/>
                </a:solidFill>
                <a:latin typeface="+mn-lt"/>
                <a:ea typeface="+mn-ea"/>
                <a:cs typeface="+mn-cs"/>
              </a:rPr>
              <a:t> them will show your co-workers how your core values dictate your strategy.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[And communication] will set the expectations and bring everyone up to your level.</a:t>
            </a:r>
          </a:p>
        </p:txBody>
      </p:sp>
      <p:sp>
        <p:nvSpPr>
          <p:cNvPr id="4" name="Slide Number Placeholder 3"/>
          <p:cNvSpPr>
            <a:spLocks noGrp="1"/>
          </p:cNvSpPr>
          <p:nvPr>
            <p:ph type="sldNum" sz="quarter" idx="10"/>
          </p:nvPr>
        </p:nvSpPr>
        <p:spPr/>
        <p:txBody>
          <a:bodyPr/>
          <a:lstStyle/>
          <a:p>
            <a:fld id="{4132DC5B-8A95-BD4B-B460-41C7DACA6809}" type="slidenum">
              <a:rPr lang="en-US" smtClean="0"/>
              <a:t>81</a:t>
            </a:fld>
            <a:endParaRPr lang="en-US"/>
          </a:p>
        </p:txBody>
      </p:sp>
    </p:spTree>
    <p:extLst>
      <p:ext uri="{BB962C8B-B14F-4D97-AF65-F5344CB8AC3E}">
        <p14:creationId xmlns:p14="http://schemas.microsoft.com/office/powerpoint/2010/main" val="355885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get the rest of the email.</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9</a:t>
            </a:fld>
            <a:endParaRPr lang="en-US"/>
          </a:p>
        </p:txBody>
      </p:sp>
    </p:spTree>
    <p:extLst>
      <p:ext uri="{BB962C8B-B14F-4D97-AF65-F5344CB8AC3E}">
        <p14:creationId xmlns:p14="http://schemas.microsoft.com/office/powerpoint/2010/main" val="7090928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for listening to my</a:t>
            </a:r>
            <a:r>
              <a:rPr lang="en-US" baseline="0" dirty="0" smtClean="0"/>
              <a:t> talk. Again, you can find me on twitter at </a:t>
            </a:r>
            <a:r>
              <a:rPr lang="en-US" baseline="0" dirty="0" err="1" smtClean="0"/>
              <a:t>revoltpuppy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82</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83</a:t>
            </a:fld>
            <a:endParaRPr lang="en-US"/>
          </a:p>
        </p:txBody>
      </p:sp>
    </p:spTree>
    <p:extLst>
      <p:ext uri="{BB962C8B-B14F-4D97-AF65-F5344CB8AC3E}">
        <p14:creationId xmlns:p14="http://schemas.microsoft.com/office/powerpoint/2010/main" val="4189087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now you’re less like this and more like—</a:t>
            </a:r>
            <a:endParaRPr lang="en-US" dirty="0"/>
          </a:p>
        </p:txBody>
      </p:sp>
      <p:sp>
        <p:nvSpPr>
          <p:cNvPr id="4" name="Slide Number Placeholder 3"/>
          <p:cNvSpPr>
            <a:spLocks noGrp="1"/>
          </p:cNvSpPr>
          <p:nvPr>
            <p:ph type="sldNum" sz="quarter" idx="10"/>
          </p:nvPr>
        </p:nvSpPr>
        <p:spPr/>
        <p:txBody>
          <a:bodyPr/>
          <a:lstStyle/>
          <a:p>
            <a:fld id="{4132DC5B-8A95-BD4B-B460-41C7DACA6809}" type="slidenum">
              <a:rPr lang="en-US" smtClean="0"/>
              <a:t>10</a:t>
            </a:fld>
            <a:endParaRPr lang="en-US"/>
          </a:p>
        </p:txBody>
      </p:sp>
    </p:spTree>
    <p:extLst>
      <p:ext uri="{BB962C8B-B14F-4D97-AF65-F5344CB8AC3E}">
        <p14:creationId xmlns:p14="http://schemas.microsoft.com/office/powerpoint/2010/main" val="570139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4218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49076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3280575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04841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971212"/>
            <a:ext cx="8229600" cy="857250"/>
          </a:xfr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01158D4-3CC7-D346-9342-F779767BEDDD}" type="datetimeFigureOut">
              <a:rPr lang="en-US" smtClean="0"/>
              <a:t>2/27/15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98185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65072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1158D4-3CC7-D346-9342-F779767BEDDD}" type="datetimeFigureOut">
              <a:rPr lang="en-US" smtClean="0"/>
              <a:t>2/27/15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1221009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158D4-3CC7-D346-9342-F779767BEDDD}"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15560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01158D4-3CC7-D346-9342-F779767BEDDD}" type="datetimeFigureOut">
              <a:rPr lang="en-US" smtClean="0"/>
              <a:t>2/27/15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2446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01158D4-3CC7-D346-9342-F779767BEDDD}" type="datetimeFigureOut">
              <a:rPr lang="en-US" smtClean="0"/>
              <a:t>2/27/15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4198516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158D4-3CC7-D346-9342-F779767BEDDD}" type="datetimeFigureOut">
              <a:rPr lang="en-US" smtClean="0"/>
              <a:t>2/27/15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3817954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1158D4-3CC7-D346-9342-F779767BEDDD}" type="datetimeFigureOut">
              <a:rPr lang="en-US" smtClean="0"/>
              <a:t>2/27/15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D137F7-6AF6-C144-AC48-A9A630FC2F41}" type="slidenum">
              <a:rPr lang="en-US" smtClean="0"/>
              <a:t>‹#›</a:t>
            </a:fld>
            <a:endParaRPr lang="en-US"/>
          </a:p>
        </p:txBody>
      </p:sp>
    </p:spTree>
    <p:extLst>
      <p:ext uri="{BB962C8B-B14F-4D97-AF65-F5344CB8AC3E}">
        <p14:creationId xmlns:p14="http://schemas.microsoft.com/office/powerpoint/2010/main" val="29256642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01158D4-3CC7-D346-9342-F779767BEDDD}" type="datetimeFigureOut">
              <a:rPr lang="en-US" smtClean="0"/>
              <a:t>2/27/15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5D137F7-6AF6-C144-AC48-A9A630FC2F41}" type="slidenum">
              <a:rPr lang="en-US" smtClean="0"/>
              <a:t>‹#›</a:t>
            </a:fld>
            <a:endParaRPr lang="en-US"/>
          </a:p>
        </p:txBody>
      </p:sp>
    </p:spTree>
    <p:extLst>
      <p:ext uri="{BB962C8B-B14F-4D97-AF65-F5344CB8AC3E}">
        <p14:creationId xmlns:p14="http://schemas.microsoft.com/office/powerpoint/2010/main" val="203101841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9.jpg"/><Relationship Id="rId5"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7.emf"/></Relationships>
</file>

<file path=ppt/slides/_rels/slide27.xml.rels><?xml version="1.0" encoding="UTF-8" standalone="yes"?>
<Relationships xmlns="http://schemas.openxmlformats.org/package/2006/relationships"><Relationship Id="rId11" Type="http://schemas.openxmlformats.org/officeDocument/2006/relationships/image" Target="../media/image26.emf"/><Relationship Id="rId12" Type="http://schemas.openxmlformats.org/officeDocument/2006/relationships/image" Target="../media/image27.emf"/><Relationship Id="rId13" Type="http://schemas.openxmlformats.org/officeDocument/2006/relationships/image" Target="../media/image28.emf"/><Relationship Id="rId14" Type="http://schemas.openxmlformats.org/officeDocument/2006/relationships/image" Target="../media/image29.emf"/><Relationship Id="rId15" Type="http://schemas.openxmlformats.org/officeDocument/2006/relationships/image" Target="../media/image30.emf"/><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png"/><Relationship Id="rId7" Type="http://schemas.openxmlformats.org/officeDocument/2006/relationships/image" Target="../media/image22.jpeg"/><Relationship Id="rId8" Type="http://schemas.openxmlformats.org/officeDocument/2006/relationships/image" Target="../media/image23.emf"/><Relationship Id="rId9" Type="http://schemas.openxmlformats.org/officeDocument/2006/relationships/image" Target="../media/image24.emf"/><Relationship Id="rId10"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emf"/><Relationship Id="rId5" Type="http://schemas.openxmlformats.org/officeDocument/2006/relationships/image" Target="../media/image33.png"/><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3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40.jpg"/></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4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47.jpg"/></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jpg"/><Relationship Id="rId7" Type="http://schemas.openxmlformats.org/officeDocument/2006/relationships/image" Target="../media/image48.jpg"/><Relationship Id="rId8" Type="http://schemas.openxmlformats.org/officeDocument/2006/relationships/image" Target="../media/image49.jpg"/><Relationship Id="rId9" Type="http://schemas.openxmlformats.org/officeDocument/2006/relationships/image" Target="../media/image50.jpg"/><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5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5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8.png"/><Relationship Id="rId3" Type="http://schemas.openxmlformats.org/officeDocument/2006/relationships/image" Target="../media/image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6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6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6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7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7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0.xml.rels><?xml version="1.0" encoding="UTF-8" standalone="yes"?>
<Relationships xmlns="http://schemas.openxmlformats.org/package/2006/relationships"><Relationship Id="rId3" Type="http://schemas.openxmlformats.org/officeDocument/2006/relationships/image" Target="../media/image68.jpg"/><Relationship Id="rId4" Type="http://schemas.openxmlformats.org/officeDocument/2006/relationships/image" Target="../media/image71.jpg"/><Relationship Id="rId5" Type="http://schemas.openxmlformats.org/officeDocument/2006/relationships/image" Target="../media/image69.jpg"/><Relationship Id="rId6" Type="http://schemas.openxmlformats.org/officeDocument/2006/relationships/image" Target="../media/image70.jpg"/><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571499" y="1181480"/>
            <a:ext cx="8001000" cy="1745892"/>
          </a:xfrm>
        </p:spPr>
        <p:txBody>
          <a:bodyPr>
            <a:noAutofit/>
          </a:bodyPr>
          <a:lstStyle/>
          <a:p>
            <a:r>
              <a:rPr lang="en-US" sz="6000" dirty="0" smtClean="0">
                <a:solidFill>
                  <a:schemeClr val="bg1"/>
                </a:solidFill>
                <a:latin typeface="Avenir Black"/>
                <a:cs typeface="Avenir Black"/>
              </a:rPr>
              <a:t>Showing Your Worth With Core Values</a:t>
            </a:r>
            <a:endParaRPr lang="en-US" sz="6000" dirty="0">
              <a:solidFill>
                <a:schemeClr val="bg1"/>
              </a:solidFill>
              <a:latin typeface="Avenir Black"/>
              <a:cs typeface="Avenir Black"/>
            </a:endParaRPr>
          </a:p>
        </p:txBody>
      </p:sp>
      <p:sp>
        <p:nvSpPr>
          <p:cNvPr id="4" name="TextBox 3"/>
          <p:cNvSpPr txBox="1"/>
          <p:nvPr/>
        </p:nvSpPr>
        <p:spPr>
          <a:xfrm>
            <a:off x="3614045" y="3289674"/>
            <a:ext cx="1915909" cy="400110"/>
          </a:xfrm>
          <a:prstGeom prst="rect">
            <a:avLst/>
          </a:prstGeom>
          <a:noFill/>
        </p:spPr>
        <p:txBody>
          <a:bodyPr wrap="none" rtlCol="0">
            <a:spAutoFit/>
          </a:bodyPr>
          <a:lstStyle/>
          <a:p>
            <a:pPr algn="ctr"/>
            <a:r>
              <a:rPr lang="en-US" sz="2000" i="1" dirty="0" smtClean="0">
                <a:solidFill>
                  <a:srgbClr val="FFFFFF"/>
                </a:solidFill>
                <a:latin typeface="Chaparral Pro"/>
                <a:cs typeface="Chaparral Pro"/>
              </a:rPr>
              <a:t>Some advice from</a:t>
            </a:r>
            <a:endParaRPr lang="en-US" sz="2000" i="1" dirty="0">
              <a:solidFill>
                <a:srgbClr val="FFFFFF"/>
              </a:solidFill>
              <a:latin typeface="Chaparral Pro"/>
              <a:cs typeface="Chaparral Pro"/>
            </a:endParaRPr>
          </a:p>
        </p:txBody>
      </p:sp>
      <p:pic>
        <p:nvPicPr>
          <p:cNvPr id="6" name="Picture 5"/>
          <p:cNvPicPr>
            <a:picLocks noChangeAspect="1"/>
          </p:cNvPicPr>
          <p:nvPr/>
        </p:nvPicPr>
        <p:blipFill>
          <a:blip r:embed="rId2"/>
          <a:stretch>
            <a:fillRect/>
          </a:stretch>
        </p:blipFill>
        <p:spPr>
          <a:xfrm>
            <a:off x="4031565" y="3788727"/>
            <a:ext cx="1080868" cy="1100169"/>
          </a:xfrm>
          <a:prstGeom prst="rect">
            <a:avLst/>
          </a:prstGeom>
        </p:spPr>
      </p:pic>
    </p:spTree>
    <p:extLst>
      <p:ext uri="{BB962C8B-B14F-4D97-AF65-F5344CB8AC3E}">
        <p14:creationId xmlns:p14="http://schemas.microsoft.com/office/powerpoint/2010/main" val="4072828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10841591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d Life Of Funny Guy by crises_c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08"/>
            <a:ext cx="9144000" cy="9144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crises_crs</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6264967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25811704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451244" y="774925"/>
            <a:ext cx="2241513" cy="2281542"/>
          </a:xfrm>
          <a:prstGeom prst="rect">
            <a:avLst/>
          </a:prstGeom>
        </p:spPr>
      </p:pic>
      <p:pic>
        <p:nvPicPr>
          <p:cNvPr id="2" name="Picture 1" descr="elaine-40-bd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995" y="3454400"/>
            <a:ext cx="1151467" cy="1151467"/>
          </a:xfrm>
          <a:prstGeom prst="rect">
            <a:avLst/>
          </a:prstGeom>
          <a:ln w="12700">
            <a:solidFill>
              <a:schemeClr val="tx1"/>
            </a:solidFill>
          </a:ln>
        </p:spPr>
      </p:pic>
      <p:sp>
        <p:nvSpPr>
          <p:cNvPr id="3" name="TextBox 2"/>
          <p:cNvSpPr txBox="1"/>
          <p:nvPr/>
        </p:nvSpPr>
        <p:spPr>
          <a:xfrm>
            <a:off x="6207132" y="3637718"/>
            <a:ext cx="1771649" cy="784830"/>
          </a:xfrm>
          <a:prstGeom prst="rect">
            <a:avLst/>
          </a:prstGeom>
          <a:noFill/>
        </p:spPr>
        <p:txBody>
          <a:bodyPr wrap="square" rtlCol="0">
            <a:spAutoFit/>
          </a:bodyPr>
          <a:lstStyle/>
          <a:p>
            <a:r>
              <a:rPr lang="en-US" sz="1500" dirty="0" smtClean="0">
                <a:solidFill>
                  <a:srgbClr val="FFFFFF"/>
                </a:solidFill>
                <a:latin typeface="Avenir Black"/>
                <a:cs typeface="Avenir Black"/>
              </a:rPr>
              <a:t>Elaine Nelson</a:t>
            </a:r>
          </a:p>
          <a:p>
            <a:r>
              <a:rPr lang="en-US" sz="1500" dirty="0" smtClean="0">
                <a:solidFill>
                  <a:srgbClr val="FFFFFF"/>
                </a:solidFill>
                <a:latin typeface="Avenir Book"/>
                <a:cs typeface="Avenir Book"/>
              </a:rPr>
              <a:t>Web Developer</a:t>
            </a:r>
          </a:p>
          <a:p>
            <a:r>
              <a:rPr lang="en-US" sz="1500" dirty="0" smtClean="0">
                <a:solidFill>
                  <a:srgbClr val="FFFFFF"/>
                </a:solidFill>
                <a:latin typeface="Avenir Book"/>
                <a:cs typeface="Avenir Book"/>
              </a:rPr>
              <a:t>Content Strategist</a:t>
            </a:r>
            <a:endParaRPr lang="en-US" sz="1500" dirty="0">
              <a:solidFill>
                <a:srgbClr val="FFFFFF"/>
              </a:solidFill>
              <a:latin typeface="Avenir Book"/>
              <a:cs typeface="Avenir Book"/>
            </a:endParaRPr>
          </a:p>
        </p:txBody>
      </p:sp>
      <p:sp>
        <p:nvSpPr>
          <p:cNvPr id="5" name="TextBox 4"/>
          <p:cNvSpPr txBox="1"/>
          <p:nvPr/>
        </p:nvSpPr>
        <p:spPr>
          <a:xfrm>
            <a:off x="1258355" y="3637718"/>
            <a:ext cx="1665818" cy="553998"/>
          </a:xfrm>
          <a:prstGeom prst="rect">
            <a:avLst/>
          </a:prstGeom>
          <a:noFill/>
        </p:spPr>
        <p:txBody>
          <a:bodyPr wrap="square" rtlCol="0">
            <a:spAutoFit/>
          </a:bodyPr>
          <a:lstStyle/>
          <a:p>
            <a:pPr algn="r"/>
            <a:r>
              <a:rPr lang="en-US" sz="1500" dirty="0" smtClean="0">
                <a:solidFill>
                  <a:srgbClr val="FFFFFF"/>
                </a:solidFill>
                <a:latin typeface="Avenir Black"/>
                <a:cs typeface="Avenir Black"/>
              </a:rPr>
              <a:t>Susan </a:t>
            </a:r>
            <a:r>
              <a:rPr lang="en-US" sz="1500" dirty="0" err="1" smtClean="0">
                <a:solidFill>
                  <a:srgbClr val="FFFFFF"/>
                </a:solidFill>
                <a:latin typeface="Avenir Black"/>
                <a:cs typeface="Avenir Black"/>
              </a:rPr>
              <a:t>Bustetter</a:t>
            </a:r>
            <a:endParaRPr lang="en-US" sz="1500" dirty="0" smtClean="0">
              <a:solidFill>
                <a:srgbClr val="FFFFFF"/>
              </a:solidFill>
              <a:latin typeface="Avenir Black"/>
              <a:cs typeface="Avenir Black"/>
            </a:endParaRPr>
          </a:p>
          <a:p>
            <a:pPr algn="r"/>
            <a:r>
              <a:rPr lang="en-US" sz="1500" dirty="0" smtClean="0">
                <a:solidFill>
                  <a:srgbClr val="FFFFFF"/>
                </a:solidFill>
                <a:latin typeface="Avenir Book"/>
                <a:cs typeface="Avenir Book"/>
              </a:rPr>
              <a:t>Web Manager</a:t>
            </a:r>
          </a:p>
        </p:txBody>
      </p:sp>
      <p:pic>
        <p:nvPicPr>
          <p:cNvPr id="4" name="Picture 3" descr="sbheadsho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8843" y="3454400"/>
            <a:ext cx="1151467" cy="1151467"/>
          </a:xfrm>
          <a:prstGeom prst="rect">
            <a:avLst/>
          </a:prstGeom>
          <a:ln w="12700">
            <a:solidFill>
              <a:schemeClr val="tx1"/>
            </a:solidFill>
          </a:ln>
        </p:spPr>
      </p:pic>
    </p:spTree>
    <p:extLst>
      <p:ext uri="{BB962C8B-B14F-4D97-AF65-F5344CB8AC3E}">
        <p14:creationId xmlns:p14="http://schemas.microsoft.com/office/powerpoint/2010/main" val="3009218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1167333"/>
          </a:xfrm>
        </p:spPr>
        <p:txBody>
          <a:bodyPr>
            <a:noAutofit/>
          </a:bodyPr>
          <a:lstStyle/>
          <a:p>
            <a:pPr algn="l"/>
            <a:r>
              <a:rPr lang="en-US" sz="4000" dirty="0" smtClean="0">
                <a:solidFill>
                  <a:srgbClr val="FFFFFF"/>
                </a:solidFill>
                <a:latin typeface="Avenir Black"/>
                <a:cs typeface="Avenir Black"/>
              </a:rPr>
              <a:t>launching</a:t>
            </a:r>
            <a:br>
              <a:rPr lang="en-US" sz="4000" dirty="0" smtClean="0">
                <a:solidFill>
                  <a:srgbClr val="FFFFFF"/>
                </a:solidFill>
                <a:latin typeface="Avenir Black"/>
                <a:cs typeface="Avenir Black"/>
              </a:rPr>
            </a:br>
            <a:endParaRPr lang="en-US" sz="4000" dirty="0">
              <a:solidFill>
                <a:srgbClr val="FFFFFF"/>
              </a:solidFill>
              <a:latin typeface="Avenir Black"/>
              <a:cs typeface="Avenir Black"/>
            </a:endParaRPr>
          </a:p>
        </p:txBody>
      </p:sp>
      <p:sp>
        <p:nvSpPr>
          <p:cNvPr id="3" name="Title 3"/>
          <p:cNvSpPr txBox="1">
            <a:spLocks/>
          </p:cNvSpPr>
          <p:nvPr/>
        </p:nvSpPr>
        <p:spPr>
          <a:xfrm>
            <a:off x="457200" y="1596882"/>
            <a:ext cx="1089460" cy="74762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and</a:t>
            </a:r>
            <a:endParaRPr lang="en-US" sz="4000" dirty="0">
              <a:solidFill>
                <a:srgbClr val="FFFFFF"/>
              </a:solidFill>
              <a:latin typeface="Avenir Black"/>
              <a:cs typeface="Avenir Black"/>
            </a:endParaRPr>
          </a:p>
        </p:txBody>
      </p:sp>
      <p:sp>
        <p:nvSpPr>
          <p:cNvPr id="5" name="Title 3"/>
          <p:cNvSpPr txBox="1">
            <a:spLocks/>
          </p:cNvSpPr>
          <p:nvPr/>
        </p:nvSpPr>
        <p:spPr>
          <a:xfrm>
            <a:off x="2873004" y="1040895"/>
            <a:ext cx="572401"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solidFill>
                  <a:srgbClr val="FFFFFF"/>
                </a:solidFill>
                <a:latin typeface="Avenir Black"/>
                <a:cs typeface="Avenir Black"/>
              </a:rPr>
              <a:t>a</a:t>
            </a:r>
          </a:p>
        </p:txBody>
      </p:sp>
      <p:sp>
        <p:nvSpPr>
          <p:cNvPr id="6" name="Title 3"/>
          <p:cNvSpPr txBox="1">
            <a:spLocks/>
          </p:cNvSpPr>
          <p:nvPr/>
        </p:nvSpPr>
        <p:spPr>
          <a:xfrm>
            <a:off x="3298766" y="1047180"/>
            <a:ext cx="2378608" cy="637715"/>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website</a:t>
            </a:r>
            <a:endParaRPr lang="en-US" sz="4000" dirty="0">
              <a:solidFill>
                <a:srgbClr val="FFFFFF"/>
              </a:solidFill>
              <a:latin typeface="Avenir Black"/>
              <a:cs typeface="Avenir Black"/>
            </a:endParaRPr>
          </a:p>
        </p:txBody>
      </p:sp>
      <p:sp>
        <p:nvSpPr>
          <p:cNvPr id="7" name="Title 3"/>
          <p:cNvSpPr txBox="1">
            <a:spLocks/>
          </p:cNvSpPr>
          <p:nvPr/>
        </p:nvSpPr>
        <p:spPr>
          <a:xfrm>
            <a:off x="1489945" y="1598395"/>
            <a:ext cx="2024753"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nobody</a:t>
            </a:r>
            <a:endParaRPr lang="en-US" sz="4000" dirty="0">
              <a:solidFill>
                <a:srgbClr val="FFFFFF"/>
              </a:solidFill>
              <a:latin typeface="Avenir Black"/>
              <a:cs typeface="Avenir Black"/>
            </a:endParaRPr>
          </a:p>
        </p:txBody>
      </p:sp>
      <p:sp>
        <p:nvSpPr>
          <p:cNvPr id="8" name="Title 3"/>
          <p:cNvSpPr txBox="1">
            <a:spLocks/>
          </p:cNvSpPr>
          <p:nvPr/>
        </p:nvSpPr>
        <p:spPr>
          <a:xfrm>
            <a:off x="3470689" y="1598393"/>
            <a:ext cx="3257051" cy="74610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complained</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1527958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
                                  </p:stCondLst>
                                  <p:iterate type="wd">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type="wd">
                                    <p:tmAbs val="5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type="wd">
                                    <p:tmAbs val="500"/>
                                  </p:iterate>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Unmatched expectations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20261676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5" name="Picture 4" descr="The Techulator-transpare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575" y="0"/>
            <a:ext cx="3666850" cy="5143500"/>
          </a:xfrm>
          <a:prstGeom prst="rect">
            <a:avLst/>
          </a:prstGeom>
        </p:spPr>
      </p:pic>
    </p:spTree>
    <p:extLst>
      <p:ext uri="{BB962C8B-B14F-4D97-AF65-F5344CB8AC3E}">
        <p14:creationId xmlns:p14="http://schemas.microsoft.com/office/powerpoint/2010/main" val="208557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8583792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Developer joke</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199461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3852425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CA 88A by John Schneid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654"/>
            <a:ext cx="9147874" cy="1041339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John Schneider </a:t>
            </a:r>
            <a:endParaRPr lang="en-US" sz="800" dirty="0">
              <a:latin typeface="Avenir Light"/>
              <a:cs typeface="Avenir Light"/>
            </a:endParaRPr>
          </a:p>
        </p:txBody>
      </p:sp>
    </p:spTree>
    <p:extLst>
      <p:ext uri="{BB962C8B-B14F-4D97-AF65-F5344CB8AC3E}">
        <p14:creationId xmlns:p14="http://schemas.microsoft.com/office/powerpoint/2010/main" val="259125150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1. Determine Your Core Values</a:t>
            </a:r>
            <a:endParaRPr lang="en-US" sz="9600" dirty="0">
              <a:solidFill>
                <a:srgbClr val="FFFFFF"/>
              </a:solidFill>
              <a:latin typeface="Avenir Black"/>
              <a:cs typeface="Avenir Black"/>
            </a:endParaRPr>
          </a:p>
        </p:txBody>
      </p:sp>
    </p:spTree>
    <p:extLst>
      <p:ext uri="{BB962C8B-B14F-4D97-AF65-F5344CB8AC3E}">
        <p14:creationId xmlns:p14="http://schemas.microsoft.com/office/powerpoint/2010/main" val="379517724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nifig Comparison by David Pick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0"/>
            <a:ext cx="10007600" cy="564064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David Pickett</a:t>
            </a:r>
          </a:p>
        </p:txBody>
      </p:sp>
    </p:spTree>
    <p:extLst>
      <p:ext uri="{BB962C8B-B14F-4D97-AF65-F5344CB8AC3E}">
        <p14:creationId xmlns:p14="http://schemas.microsoft.com/office/powerpoint/2010/main" val="358852205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The Look of the Leader by Kevin Doole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87" y="133351"/>
            <a:ext cx="4906026" cy="4876799"/>
          </a:xfrm>
          <a:prstGeom prst="rect">
            <a:avLst/>
          </a:prstGeom>
          <a:effectLst>
            <a:outerShdw blurRad="50800" dist="38100" dir="2700000" algn="tl" rotWithShape="0">
              <a:srgbClr val="492C5D">
                <a:alpha val="43000"/>
              </a:srgbClr>
            </a:outerShdw>
          </a:effectLst>
          <a:scene3d>
            <a:camera prst="orthographicFront">
              <a:rot lat="0" lon="0" rev="120000"/>
            </a:camera>
            <a:lightRig rig="threePt" dir="t"/>
          </a:scene3d>
        </p:spPr>
      </p:pic>
      <p:sp>
        <p:nvSpPr>
          <p:cNvPr id="3" name="TextBox 2"/>
          <p:cNvSpPr txBox="1"/>
          <p:nvPr/>
        </p:nvSpPr>
        <p:spPr>
          <a:xfrm>
            <a:off x="8772290" y="2523067"/>
            <a:ext cx="307777" cy="2482857"/>
          </a:xfrm>
          <a:prstGeom prst="rect">
            <a:avLst/>
          </a:prstGeom>
          <a:noFill/>
        </p:spPr>
        <p:txBody>
          <a:bodyPr vert="vert270" wrap="square" rtlCol="0">
            <a:spAutoFit/>
          </a:bodyPr>
          <a:lstStyle/>
          <a:p>
            <a:r>
              <a:rPr lang="en-US" sz="800" dirty="0" smtClean="0">
                <a:solidFill>
                  <a:schemeClr val="bg1"/>
                </a:solidFill>
                <a:latin typeface="Avenir Light"/>
                <a:cs typeface="Avenir Light"/>
              </a:rPr>
              <a:t>Source: Kevin Dooley and Boston Public Library</a:t>
            </a:r>
          </a:p>
        </p:txBody>
      </p:sp>
      <p:pic>
        <p:nvPicPr>
          <p:cNvPr id="4" name="Picture 3" descr="Jacksonville Beach by Boston Public Library - edi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547" y="409060"/>
            <a:ext cx="6848906" cy="4325380"/>
          </a:xfrm>
          <a:prstGeom prst="rect">
            <a:avLst/>
          </a:prstGeom>
          <a:effectLst>
            <a:outerShdw blurRad="50800" dist="38100" dir="2700000" algn="tl" rotWithShape="0">
              <a:srgbClr val="492C5D">
                <a:alpha val="43000"/>
              </a:srgbClr>
            </a:outerShdw>
          </a:effectLst>
        </p:spPr>
      </p:pic>
    </p:spTree>
    <p:extLst>
      <p:ext uri="{BB962C8B-B14F-4D97-AF65-F5344CB8AC3E}">
        <p14:creationId xmlns:p14="http://schemas.microsoft.com/office/powerpoint/2010/main" val="2518526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strVal val="4/3*#ppt_w"/>
                                          </p:val>
                                        </p:tav>
                                        <p:tav tm="100000">
                                          <p:val>
                                            <p:strVal val="#ppt_w"/>
                                          </p:val>
                                        </p:tav>
                                      </p:tavLst>
                                    </p:anim>
                                    <p:anim calcmode="lin" valueType="num">
                                      <p:cBhvr>
                                        <p:cTn id="8" dur="100" fill="hold"/>
                                        <p:tgtEl>
                                          <p:spTgt spid="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hite Board by Jeff Youngstro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4268"/>
            <a:ext cx="9144000" cy="6858000"/>
          </a:xfrm>
          <a:prstGeom prst="rect">
            <a:avLst/>
          </a:prstGeom>
        </p:spPr>
      </p:pic>
      <p:sp>
        <p:nvSpPr>
          <p:cNvPr id="3" name="TextBox 2"/>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Jona</a:t>
            </a:r>
            <a:r>
              <a:rPr lang="en-US" sz="800" dirty="0" smtClean="0">
                <a:solidFill>
                  <a:srgbClr val="FFFFFF"/>
                </a:solidFill>
                <a:latin typeface="Avenir Light"/>
                <a:cs typeface="Avenir Light"/>
              </a:rPr>
              <a:t> Park</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8267406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Keep-Calm-and-Carry-On-1939-MOI-Original-Post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04766"/>
            <a:ext cx="3166534" cy="4733968"/>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31759646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A. What will help you settle political battles?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8267854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96411" y="925681"/>
            <a:ext cx="4926432" cy="3292138"/>
          </a:xfrm>
          <a:prstGeom prst="rect">
            <a:avLst/>
          </a:prstGeom>
        </p:spPr>
      </p:pic>
    </p:spTree>
    <p:extLst>
      <p:ext uri="{BB962C8B-B14F-4D97-AF65-F5344CB8AC3E}">
        <p14:creationId xmlns:p14="http://schemas.microsoft.com/office/powerpoint/2010/main" val="349143585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363" y="4977034"/>
            <a:ext cx="7397703" cy="61185981"/>
          </a:xfrm>
          <a:prstGeom prst="rect">
            <a:avLst/>
          </a:prstGeom>
          <a:noFill/>
        </p:spPr>
        <p:txBody>
          <a:bodyPr wrap="none" rtlCol="0">
            <a:spAutoFit/>
          </a:bodyPr>
          <a:lstStyle/>
          <a:p>
            <a:r>
              <a:rPr lang="en-US" sz="1000" dirty="0" smtClean="0">
                <a:latin typeface="Avenir Book"/>
                <a:cs typeface="Avenir Book"/>
              </a:rPr>
              <a:t>5apps</a:t>
            </a:r>
            <a:endParaRPr lang="en-US" sz="1000" dirty="0">
              <a:latin typeface="Avenir Book"/>
              <a:cs typeface="Avenir Book"/>
            </a:endParaRPr>
          </a:p>
          <a:p>
            <a:r>
              <a:rPr lang="en-US" sz="1000" dirty="0">
                <a:latin typeface="Avenir Book"/>
                <a:cs typeface="Avenir Book"/>
              </a:rPr>
              <a:t>Aalto University</a:t>
            </a:r>
          </a:p>
          <a:p>
            <a:r>
              <a:rPr lang="en-US" sz="1000" dirty="0">
                <a:latin typeface="Avenir Book"/>
                <a:cs typeface="Avenir Book"/>
              </a:rPr>
              <a:t>Academia </a:t>
            </a:r>
            <a:r>
              <a:rPr lang="en-US" sz="1000" dirty="0" err="1">
                <a:latin typeface="Avenir Book"/>
                <a:cs typeface="Avenir Book"/>
              </a:rPr>
              <a:t>Sinica</a:t>
            </a:r>
            <a:endParaRPr lang="en-US" sz="1000" dirty="0">
              <a:latin typeface="Avenir Book"/>
              <a:cs typeface="Avenir Book"/>
            </a:endParaRPr>
          </a:p>
          <a:p>
            <a:r>
              <a:rPr lang="en-US" sz="1000" dirty="0">
                <a:latin typeface="Avenir Book"/>
                <a:cs typeface="Avenir Book"/>
              </a:rPr>
              <a:t>ACCESS CO., LTD.</a:t>
            </a:r>
          </a:p>
          <a:p>
            <a:r>
              <a:rPr lang="en-US" sz="1000" dirty="0">
                <a:latin typeface="Avenir Book"/>
                <a:cs typeface="Avenir Book"/>
              </a:rPr>
              <a:t>Accessibility Foundation — testimonial</a:t>
            </a:r>
          </a:p>
          <a:p>
            <a:r>
              <a:rPr lang="en-US" sz="1000" dirty="0">
                <a:latin typeface="Avenir Book"/>
                <a:cs typeface="Avenir Book"/>
              </a:rPr>
              <a:t>ACORD Corporation</a:t>
            </a:r>
          </a:p>
          <a:p>
            <a:r>
              <a:rPr lang="en-US" sz="1000" dirty="0" err="1">
                <a:latin typeface="Avenir Book"/>
                <a:cs typeface="Avenir Book"/>
              </a:rPr>
              <a:t>Adesis</a:t>
            </a:r>
            <a:r>
              <a:rPr lang="en-US" sz="1000" dirty="0">
                <a:latin typeface="Avenir Book"/>
                <a:cs typeface="Avenir Book"/>
              </a:rPr>
              <a:t> </a:t>
            </a:r>
            <a:r>
              <a:rPr lang="en-US" sz="1000" dirty="0" err="1">
                <a:latin typeface="Avenir Book"/>
                <a:cs typeface="Avenir Book"/>
              </a:rPr>
              <a:t>Netlife</a:t>
            </a:r>
            <a:r>
              <a:rPr lang="en-US" sz="1000" dirty="0">
                <a:latin typeface="Avenir Book"/>
                <a:cs typeface="Avenir Book"/>
              </a:rPr>
              <a:t> S.L. — testimonial</a:t>
            </a:r>
          </a:p>
          <a:p>
            <a:r>
              <a:rPr lang="en-US" sz="1000" dirty="0">
                <a:latin typeface="Avenir Book"/>
                <a:cs typeface="Avenir Book"/>
              </a:rPr>
              <a:t>Adobe Systems Inc.</a:t>
            </a:r>
          </a:p>
          <a:p>
            <a:r>
              <a:rPr lang="en-US" sz="1000" dirty="0" err="1">
                <a:latin typeface="Avenir Book"/>
                <a:cs typeface="Avenir Book"/>
              </a:rPr>
              <a:t>Afilias</a:t>
            </a:r>
            <a:r>
              <a:rPr lang="en-US" sz="1000" dirty="0">
                <a:latin typeface="Avenir Book"/>
                <a:cs typeface="Avenir Book"/>
              </a:rPr>
              <a:t> Limited</a:t>
            </a:r>
          </a:p>
          <a:p>
            <a:r>
              <a:rPr lang="en-US" sz="1000" dirty="0" err="1">
                <a:latin typeface="Avenir Book"/>
                <a:cs typeface="Avenir Book"/>
              </a:rPr>
              <a:t>Agencia</a:t>
            </a:r>
            <a:r>
              <a:rPr lang="en-US" sz="1000" dirty="0">
                <a:latin typeface="Avenir Book"/>
                <a:cs typeface="Avenir Book"/>
              </a:rPr>
              <a:t> </a:t>
            </a:r>
            <a:r>
              <a:rPr lang="en-US" sz="1000" dirty="0" err="1">
                <a:latin typeface="Avenir Book"/>
                <a:cs typeface="Avenir Book"/>
              </a:rPr>
              <a:t>para</a:t>
            </a:r>
            <a:r>
              <a:rPr lang="en-US" sz="1000" dirty="0">
                <a:latin typeface="Avenir Book"/>
                <a:cs typeface="Avenir Book"/>
              </a:rPr>
              <a:t> el </a:t>
            </a:r>
            <a:r>
              <a:rPr lang="en-US" sz="1000" dirty="0" err="1">
                <a:latin typeface="Avenir Book"/>
                <a:cs typeface="Avenir Book"/>
              </a:rPr>
              <a:t>Desarrollo</a:t>
            </a:r>
            <a:r>
              <a:rPr lang="en-US" sz="1000" dirty="0">
                <a:latin typeface="Avenir Book"/>
                <a:cs typeface="Avenir Book"/>
              </a:rPr>
              <a:t> del </a:t>
            </a:r>
            <a:r>
              <a:rPr lang="en-US" sz="1000" dirty="0" err="1">
                <a:latin typeface="Avenir Book"/>
                <a:cs typeface="Avenir Book"/>
              </a:rPr>
              <a:t>Gobierno</a:t>
            </a:r>
            <a:r>
              <a:rPr lang="en-US" sz="1000" dirty="0">
                <a:latin typeface="Avenir Book"/>
                <a:cs typeface="Avenir Book"/>
              </a:rPr>
              <a:t> de </a:t>
            </a:r>
            <a:r>
              <a:rPr lang="en-US" sz="1000" dirty="0" err="1">
                <a:latin typeface="Avenir Book"/>
                <a:cs typeface="Avenir Book"/>
              </a:rPr>
              <a:t>Gestion</a:t>
            </a:r>
            <a:r>
              <a:rPr lang="en-US" sz="1000" dirty="0">
                <a:latin typeface="Avenir Book"/>
                <a:cs typeface="Avenir Book"/>
              </a:rPr>
              <a:t> Electronica y la </a:t>
            </a:r>
            <a:r>
              <a:rPr lang="en-US" sz="1000" dirty="0" err="1">
                <a:latin typeface="Avenir Book"/>
                <a:cs typeface="Avenir Book"/>
              </a:rPr>
              <a:t>Sociedad</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del </a:t>
            </a:r>
            <a:r>
              <a:rPr lang="en-US" sz="1000" dirty="0" err="1">
                <a:latin typeface="Avenir Book"/>
                <a:cs typeface="Avenir Book"/>
              </a:rPr>
              <a:t>Conocimiento</a:t>
            </a:r>
            <a:r>
              <a:rPr lang="en-US" sz="1000" dirty="0">
                <a:latin typeface="Avenir Book"/>
                <a:cs typeface="Avenir Book"/>
              </a:rPr>
              <a:t> (AGESIC)</a:t>
            </a:r>
          </a:p>
          <a:p>
            <a:r>
              <a:rPr lang="en-US" sz="1000" dirty="0" err="1">
                <a:latin typeface="Avenir Book"/>
                <a:cs typeface="Avenir Book"/>
              </a:rPr>
              <a:t>Agenzia</a:t>
            </a:r>
            <a:r>
              <a:rPr lang="en-US" sz="1000" dirty="0">
                <a:latin typeface="Avenir Book"/>
                <a:cs typeface="Avenir Book"/>
              </a:rPr>
              <a:t> per </a:t>
            </a:r>
            <a:r>
              <a:rPr lang="en-US" sz="1000" dirty="0" err="1">
                <a:latin typeface="Avenir Book"/>
                <a:cs typeface="Avenir Book"/>
              </a:rPr>
              <a:t>l'Italia</a:t>
            </a:r>
            <a:r>
              <a:rPr lang="en-US" sz="1000" dirty="0">
                <a:latin typeface="Avenir Book"/>
                <a:cs typeface="Avenir Book"/>
              </a:rPr>
              <a:t> </a:t>
            </a:r>
            <a:r>
              <a:rPr lang="en-US" sz="1000" dirty="0" err="1">
                <a:latin typeface="Avenir Book"/>
                <a:cs typeface="Avenir Book"/>
              </a:rPr>
              <a:t>Digitale</a:t>
            </a:r>
            <a:endParaRPr lang="en-US" sz="1000" dirty="0">
              <a:latin typeface="Avenir Book"/>
              <a:cs typeface="Avenir Book"/>
            </a:endParaRPr>
          </a:p>
          <a:p>
            <a:r>
              <a:rPr lang="en-US" sz="1000" dirty="0">
                <a:latin typeface="Avenir Book"/>
                <a:cs typeface="Avenir Book"/>
              </a:rPr>
              <a:t>Akamai Technologies</a:t>
            </a:r>
          </a:p>
          <a:p>
            <a:r>
              <a:rPr lang="en-US" sz="1000" dirty="0">
                <a:latin typeface="Avenir Book"/>
                <a:cs typeface="Avenir Book"/>
              </a:rPr>
              <a:t>Alcatel-Lucent</a:t>
            </a:r>
          </a:p>
          <a:p>
            <a:r>
              <a:rPr lang="en-US" sz="1000" dirty="0" err="1">
                <a:latin typeface="Avenir Book"/>
                <a:cs typeface="Avenir Book"/>
              </a:rPr>
              <a:t>Algebraix</a:t>
            </a:r>
            <a:r>
              <a:rPr lang="en-US" sz="1000" dirty="0">
                <a:latin typeface="Avenir Book"/>
                <a:cs typeface="Avenir Book"/>
              </a:rPr>
              <a:t> Data Corporation</a:t>
            </a:r>
          </a:p>
          <a:p>
            <a:r>
              <a:rPr lang="en-US" sz="1000" dirty="0" err="1">
                <a:latin typeface="Avenir Book"/>
                <a:cs typeface="Avenir Book"/>
              </a:rPr>
              <a:t>Alibaba</a:t>
            </a:r>
            <a:r>
              <a:rPr lang="en-US" sz="1000" dirty="0">
                <a:latin typeface="Avenir Book"/>
                <a:cs typeface="Avenir Book"/>
              </a:rPr>
              <a:t> Group</a:t>
            </a:r>
          </a:p>
          <a:p>
            <a:r>
              <a:rPr lang="en-US" sz="1000" dirty="0" err="1">
                <a:latin typeface="Avenir Book"/>
                <a:cs typeface="Avenir Book"/>
              </a:rPr>
              <a:t>Allerin</a:t>
            </a:r>
            <a:endParaRPr lang="en-US" sz="1000" dirty="0">
              <a:latin typeface="Avenir Book"/>
              <a:cs typeface="Avenir Book"/>
            </a:endParaRPr>
          </a:p>
          <a:p>
            <a:r>
              <a:rPr lang="en-US" sz="1000" dirty="0" err="1">
                <a:latin typeface="Avenir Book"/>
                <a:cs typeface="Avenir Book"/>
              </a:rPr>
              <a:t>Altova</a:t>
            </a:r>
            <a:r>
              <a:rPr lang="en-US" sz="1000" dirty="0">
                <a:latin typeface="Avenir Book"/>
                <a:cs typeface="Avenir Book"/>
              </a:rPr>
              <a:t> GmbH — testimonial</a:t>
            </a:r>
          </a:p>
          <a:p>
            <a:r>
              <a:rPr lang="en-US" sz="1000" dirty="0">
                <a:latin typeface="Avenir Book"/>
                <a:cs typeface="Avenir Book"/>
              </a:rPr>
              <a:t>Antenna House, Inc. — testimonial</a:t>
            </a:r>
          </a:p>
          <a:p>
            <a:r>
              <a:rPr lang="en-US" sz="1000" dirty="0" err="1">
                <a:latin typeface="Avenir Book"/>
                <a:cs typeface="Avenir Book"/>
              </a:rPr>
              <a:t>ANy</a:t>
            </a:r>
            <a:r>
              <a:rPr lang="en-US" sz="1000" dirty="0">
                <a:latin typeface="Avenir Book"/>
                <a:cs typeface="Avenir Book"/>
              </a:rPr>
              <a:t> Media</a:t>
            </a:r>
          </a:p>
          <a:p>
            <a:r>
              <a:rPr lang="en-US" sz="1000" dirty="0">
                <a:latin typeface="Avenir Book"/>
                <a:cs typeface="Avenir Book"/>
              </a:rPr>
              <a:t>Apple, Inc.</a:t>
            </a:r>
          </a:p>
          <a:p>
            <a:r>
              <a:rPr lang="en-US" sz="1000" dirty="0">
                <a:latin typeface="Avenir Book"/>
                <a:cs typeface="Avenir Book"/>
              </a:rPr>
              <a:t>association </a:t>
            </a:r>
            <a:r>
              <a:rPr lang="en-US" sz="1000" dirty="0" err="1">
                <a:latin typeface="Avenir Book"/>
                <a:cs typeface="Avenir Book"/>
              </a:rPr>
              <a:t>BrailleNet</a:t>
            </a:r>
            <a:r>
              <a:rPr lang="en-US" sz="1000" dirty="0">
                <a:latin typeface="Avenir Book"/>
                <a:cs typeface="Avenir Book"/>
              </a:rPr>
              <a:t> — testimonial</a:t>
            </a:r>
          </a:p>
          <a:p>
            <a:r>
              <a:rPr lang="en-US" sz="1000" dirty="0">
                <a:latin typeface="Avenir Book"/>
                <a:cs typeface="Avenir Book"/>
              </a:rPr>
              <a:t>Association of Musical Electronics Industry (AMEI)</a:t>
            </a:r>
          </a:p>
          <a:p>
            <a:r>
              <a:rPr lang="en-US" sz="1000" dirty="0">
                <a:latin typeface="Avenir Book"/>
                <a:cs typeface="Avenir Book"/>
              </a:rPr>
              <a:t>Association of National Advertisers</a:t>
            </a:r>
          </a:p>
          <a:p>
            <a:r>
              <a:rPr lang="en-US" sz="1000" dirty="0">
                <a:latin typeface="Avenir Book"/>
                <a:cs typeface="Avenir Book"/>
              </a:rPr>
              <a:t>Astra Zeneca</a:t>
            </a:r>
          </a:p>
          <a:p>
            <a:r>
              <a:rPr lang="en-US" sz="1000" dirty="0">
                <a:latin typeface="Avenir Book"/>
                <a:cs typeface="Avenir Book"/>
              </a:rPr>
              <a:t>AT&amp;T</a:t>
            </a:r>
          </a:p>
          <a:p>
            <a:r>
              <a:rPr lang="en-US" sz="1000" dirty="0" err="1">
                <a:latin typeface="Avenir Book"/>
                <a:cs typeface="Avenir Book"/>
              </a:rPr>
              <a:t>Atal</a:t>
            </a:r>
            <a:r>
              <a:rPr lang="en-US" sz="1000" dirty="0">
                <a:latin typeface="Avenir Book"/>
                <a:cs typeface="Avenir Book"/>
              </a:rPr>
              <a:t> </a:t>
            </a:r>
            <a:r>
              <a:rPr lang="en-US" sz="1000" dirty="0" err="1">
                <a:latin typeface="Avenir Book"/>
                <a:cs typeface="Avenir Book"/>
              </a:rPr>
              <a:t>Behari</a:t>
            </a:r>
            <a:r>
              <a:rPr lang="en-US" sz="1000" dirty="0">
                <a:latin typeface="Avenir Book"/>
                <a:cs typeface="Avenir Book"/>
              </a:rPr>
              <a:t> Vajpayee - Indian Institute of Information Technology and Management, Gwalior</a:t>
            </a:r>
          </a:p>
          <a:p>
            <a:r>
              <a:rPr lang="en-US" sz="1000" dirty="0" err="1">
                <a:latin typeface="Avenir Book"/>
                <a:cs typeface="Avenir Book"/>
              </a:rPr>
              <a:t>Audyx</a:t>
            </a:r>
            <a:endParaRPr lang="en-US" sz="1000" dirty="0">
              <a:latin typeface="Avenir Book"/>
              <a:cs typeface="Avenir Book"/>
            </a:endParaRPr>
          </a:p>
          <a:p>
            <a:r>
              <a:rPr lang="en-US" sz="1000" dirty="0">
                <a:latin typeface="Avenir Book"/>
                <a:cs typeface="Avenir Book"/>
              </a:rPr>
              <a:t>Australian Bureau of Statistics</a:t>
            </a:r>
          </a:p>
          <a:p>
            <a:r>
              <a:rPr lang="en-US" sz="1000" dirty="0">
                <a:latin typeface="Avenir Book"/>
                <a:cs typeface="Avenir Book"/>
              </a:rPr>
              <a:t>Australian Government Information Management Office (AGIMO)</a:t>
            </a:r>
          </a:p>
          <a:p>
            <a:r>
              <a:rPr lang="en-US" sz="1000" dirty="0">
                <a:latin typeface="Avenir Book"/>
                <a:cs typeface="Avenir Book"/>
              </a:rPr>
              <a:t>Avaya Communications</a:t>
            </a:r>
          </a:p>
          <a:p>
            <a:r>
              <a:rPr lang="en-US" sz="1000" dirty="0" err="1">
                <a:latin typeface="Avenir Book"/>
                <a:cs typeface="Avenir Book"/>
              </a:rPr>
              <a:t>Ayuntamiento</a:t>
            </a:r>
            <a:r>
              <a:rPr lang="en-US" sz="1000" dirty="0">
                <a:latin typeface="Avenir Book"/>
                <a:cs typeface="Avenir Book"/>
              </a:rPr>
              <a:t> de Zaragoza — testimonial</a:t>
            </a:r>
          </a:p>
          <a:p>
            <a:r>
              <a:rPr lang="en-US" sz="1000" dirty="0" err="1">
                <a:latin typeface="Avenir Book"/>
                <a:cs typeface="Avenir Book"/>
              </a:rPr>
              <a:t>Baidu</a:t>
            </a:r>
            <a:r>
              <a:rPr lang="en-US" sz="1000" dirty="0">
                <a:latin typeface="Avenir Book"/>
                <a:cs typeface="Avenir Book"/>
              </a:rPr>
              <a:t>, Inc.</a:t>
            </a:r>
          </a:p>
          <a:p>
            <a:r>
              <a:rPr lang="en-US" sz="1000" dirty="0" err="1">
                <a:latin typeface="Avenir Book"/>
                <a:cs typeface="Avenir Book"/>
              </a:rPr>
              <a:t>BarrierBreak</a:t>
            </a:r>
            <a:r>
              <a:rPr lang="en-US" sz="1000" dirty="0">
                <a:latin typeface="Avenir Book"/>
                <a:cs typeface="Avenir Book"/>
              </a:rPr>
              <a:t> Technologies</a:t>
            </a:r>
          </a:p>
          <a:p>
            <a:r>
              <a:rPr lang="en-US" sz="1000" dirty="0">
                <a:latin typeface="Avenir Book"/>
                <a:cs typeface="Avenir Book"/>
              </a:rPr>
              <a:t>Base22</a:t>
            </a:r>
          </a:p>
          <a:p>
            <a:r>
              <a:rPr lang="en-US" sz="1000" dirty="0">
                <a:latin typeface="Avenir Book"/>
                <a:cs typeface="Avenir Book"/>
              </a:rPr>
              <a:t>Basque Government - </a:t>
            </a:r>
            <a:r>
              <a:rPr lang="en-US" sz="1000" dirty="0" err="1">
                <a:latin typeface="Avenir Book"/>
                <a:cs typeface="Avenir Book"/>
              </a:rPr>
              <a:t>Irekia</a:t>
            </a:r>
            <a:endParaRPr lang="en-US" sz="1000" dirty="0">
              <a:latin typeface="Avenir Book"/>
              <a:cs typeface="Avenir Book"/>
            </a:endParaRPr>
          </a:p>
          <a:p>
            <a:r>
              <a:rPr lang="en-US" sz="1000" dirty="0">
                <a:latin typeface="Avenir Book"/>
                <a:cs typeface="Avenir Book"/>
              </a:rPr>
              <a:t>Beijing </a:t>
            </a:r>
            <a:r>
              <a:rPr lang="en-US" sz="1000" dirty="0" err="1">
                <a:latin typeface="Avenir Book"/>
                <a:cs typeface="Avenir Book"/>
              </a:rPr>
              <a:t>Leadtone</a:t>
            </a:r>
            <a:r>
              <a:rPr lang="en-US" sz="1000" dirty="0">
                <a:latin typeface="Avenir Book"/>
                <a:cs typeface="Avenir Book"/>
              </a:rPr>
              <a:t> Wireless Ltd.</a:t>
            </a:r>
          </a:p>
          <a:p>
            <a:r>
              <a:rPr lang="en-US" sz="1000" dirty="0">
                <a:latin typeface="Avenir Book"/>
                <a:cs typeface="Avenir Book"/>
              </a:rPr>
              <a:t>Beijing University of Technology</a:t>
            </a:r>
          </a:p>
          <a:p>
            <a:r>
              <a:rPr lang="en-US" sz="1000" dirty="0" err="1">
                <a:latin typeface="Avenir Book"/>
                <a:cs typeface="Avenir Book"/>
              </a:rPr>
              <a:t>Benetech</a:t>
            </a:r>
            <a:endParaRPr lang="en-US" sz="1000" dirty="0">
              <a:latin typeface="Avenir Book"/>
              <a:cs typeface="Avenir Book"/>
            </a:endParaRPr>
          </a:p>
          <a:p>
            <a:r>
              <a:rPr lang="en-US" sz="1000" dirty="0">
                <a:latin typeface="Avenir Book"/>
                <a:cs typeface="Avenir Book"/>
              </a:rPr>
              <a:t>Beyond Perspective Solutions ltd</a:t>
            </a:r>
          </a:p>
          <a:p>
            <a:r>
              <a:rPr lang="en-US" sz="1000" dirty="0" err="1">
                <a:latin typeface="Avenir Book"/>
                <a:cs typeface="Avenir Book"/>
              </a:rPr>
              <a:t>Bistri</a:t>
            </a:r>
            <a:endParaRPr lang="en-US" sz="1000" dirty="0">
              <a:latin typeface="Avenir Book"/>
              <a:cs typeface="Avenir Book"/>
            </a:endParaRPr>
          </a:p>
          <a:p>
            <a:r>
              <a:rPr lang="en-US" sz="1000" dirty="0">
                <a:latin typeface="Avenir Book"/>
                <a:cs typeface="Avenir Book"/>
              </a:rPr>
              <a:t>BlackBerry Limited — testimonial</a:t>
            </a:r>
          </a:p>
          <a:p>
            <a:r>
              <a:rPr lang="en-US" sz="1000" dirty="0">
                <a:latin typeface="Avenir Book"/>
                <a:cs typeface="Avenir Book"/>
              </a:rPr>
              <a:t>Bloomberg</a:t>
            </a:r>
          </a:p>
          <a:p>
            <a:r>
              <a:rPr lang="en-US" sz="1000" dirty="0">
                <a:latin typeface="Avenir Book"/>
                <a:cs typeface="Avenir Book"/>
              </a:rPr>
              <a:t>The Boeing Company — testimonial</a:t>
            </a:r>
          </a:p>
          <a:p>
            <a:r>
              <a:rPr lang="en-US" sz="1000" dirty="0">
                <a:latin typeface="Avenir Book"/>
                <a:cs typeface="Avenir Book"/>
              </a:rPr>
              <a:t>Book Industry Study Group</a:t>
            </a:r>
          </a:p>
          <a:p>
            <a:r>
              <a:rPr lang="en-US" sz="1000" dirty="0">
                <a:latin typeface="Avenir Book"/>
                <a:cs typeface="Avenir Book"/>
              </a:rPr>
              <a:t>British Broadcasting Corporation — testimonial</a:t>
            </a:r>
          </a:p>
          <a:p>
            <a:r>
              <a:rPr lang="en-US" sz="1000" dirty="0">
                <a:latin typeface="Avenir Book"/>
                <a:cs typeface="Avenir Book"/>
              </a:rPr>
              <a:t>BT — testimonial</a:t>
            </a:r>
          </a:p>
          <a:p>
            <a:r>
              <a:rPr lang="en-US" sz="1000" dirty="0" err="1">
                <a:latin typeface="Avenir Book"/>
                <a:cs typeface="Avenir Book"/>
              </a:rPr>
              <a:t>buildAR</a:t>
            </a:r>
            <a:endParaRPr lang="en-US" sz="1000" dirty="0">
              <a:latin typeface="Avenir Book"/>
              <a:cs typeface="Avenir Book"/>
            </a:endParaRPr>
          </a:p>
          <a:p>
            <a:r>
              <a:rPr lang="en-US" sz="1000" dirty="0" err="1">
                <a:latin typeface="Avenir Book"/>
                <a:cs typeface="Avenir Book"/>
              </a:rPr>
              <a:t>Bundesverband</a:t>
            </a:r>
            <a:r>
              <a:rPr lang="en-US" sz="1000" dirty="0">
                <a:latin typeface="Avenir Book"/>
                <a:cs typeface="Avenir Book"/>
              </a:rPr>
              <a:t> </a:t>
            </a:r>
            <a:r>
              <a:rPr lang="en-US" sz="1000" dirty="0" err="1">
                <a:latin typeface="Avenir Book"/>
                <a:cs typeface="Avenir Book"/>
              </a:rPr>
              <a:t>Digitale</a:t>
            </a:r>
            <a:r>
              <a:rPr lang="en-US" sz="1000" dirty="0">
                <a:latin typeface="Avenir Book"/>
                <a:cs typeface="Avenir Book"/>
              </a:rPr>
              <a:t> </a:t>
            </a:r>
            <a:r>
              <a:rPr lang="en-US" sz="1000" dirty="0" err="1">
                <a:latin typeface="Avenir Book"/>
                <a:cs typeface="Avenir Book"/>
              </a:rPr>
              <a:t>Wirtschaft</a:t>
            </a:r>
            <a:r>
              <a:rPr lang="en-US" sz="1000" dirty="0">
                <a:latin typeface="Avenir Book"/>
                <a:cs typeface="Avenir Book"/>
              </a:rPr>
              <a:t> (BVDW) </a:t>
            </a:r>
            <a:r>
              <a:rPr lang="en-US" sz="1000" dirty="0" err="1">
                <a:latin typeface="Avenir Book"/>
                <a:cs typeface="Avenir Book"/>
              </a:rPr>
              <a:t>e.V</a:t>
            </a:r>
            <a:r>
              <a:rPr lang="en-US" sz="1000" dirty="0">
                <a:latin typeface="Avenir Book"/>
                <a:cs typeface="Avenir Book"/>
              </a:rPr>
              <a:t>.</a:t>
            </a:r>
          </a:p>
          <a:p>
            <a:r>
              <a:rPr lang="en-US" sz="1000" dirty="0">
                <a:latin typeface="Avenir Book"/>
                <a:cs typeface="Avenir Book"/>
              </a:rPr>
              <a:t>Business Directory UK — testimonial</a:t>
            </a:r>
          </a:p>
          <a:p>
            <a:r>
              <a:rPr lang="en-US" sz="1000" dirty="0">
                <a:latin typeface="Avenir Book"/>
                <a:cs typeface="Avenir Book"/>
              </a:rPr>
              <a:t>C-DAC</a:t>
            </a:r>
          </a:p>
          <a:p>
            <a:r>
              <a:rPr lang="en-US" sz="1000" dirty="0">
                <a:latin typeface="Avenir Book"/>
                <a:cs typeface="Avenir Book"/>
              </a:rPr>
              <a:t>CA Technologies</a:t>
            </a:r>
          </a:p>
          <a:p>
            <a:r>
              <a:rPr lang="en-US" sz="1000" dirty="0">
                <a:latin typeface="Avenir Book"/>
                <a:cs typeface="Avenir Book"/>
              </a:rPr>
              <a:t>Cable Television Laboratories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Cambridge Semantics</a:t>
            </a:r>
          </a:p>
          <a:p>
            <a:r>
              <a:rPr lang="en-US" sz="1000" dirty="0">
                <a:latin typeface="Avenir Book"/>
                <a:cs typeface="Avenir Book"/>
              </a:rPr>
              <a:t>Canon, Inc.</a:t>
            </a:r>
          </a:p>
          <a:p>
            <a:r>
              <a:rPr lang="en-US" sz="1000" dirty="0">
                <a:latin typeface="Avenir Book"/>
                <a:cs typeface="Avenir Book"/>
              </a:rPr>
              <a:t>CANTON CONSULTING</a:t>
            </a:r>
          </a:p>
          <a:p>
            <a:r>
              <a:rPr lang="en-US" sz="1000" dirty="0">
                <a:latin typeface="Avenir Book"/>
                <a:cs typeface="Avenir Book"/>
              </a:rPr>
              <a:t>Center for Democracy and Technology</a:t>
            </a:r>
          </a:p>
          <a:p>
            <a:r>
              <a:rPr lang="en-US" sz="1000" dirty="0">
                <a:latin typeface="Avenir Book"/>
                <a:cs typeface="Avenir Book"/>
              </a:rPr>
              <a:t>Center for Informatics - Federal University of </a:t>
            </a:r>
            <a:r>
              <a:rPr lang="en-US" sz="1000" dirty="0" err="1">
                <a:latin typeface="Avenir Book"/>
                <a:cs typeface="Avenir Book"/>
              </a:rPr>
              <a:t>Pernambuco</a:t>
            </a:r>
            <a:r>
              <a:rPr lang="en-US" sz="1000" dirty="0">
                <a:latin typeface="Avenir Book"/>
                <a:cs typeface="Avenir Book"/>
              </a:rPr>
              <a:t>, </a:t>
            </a:r>
            <a:r>
              <a:rPr lang="en-US" sz="1000" dirty="0" err="1">
                <a:latin typeface="Avenir Book"/>
                <a:cs typeface="Avenir Book"/>
              </a:rPr>
              <a:t>CIn</a:t>
            </a:r>
            <a:r>
              <a:rPr lang="en-US" sz="1000" dirty="0">
                <a:latin typeface="Avenir Book"/>
                <a:cs typeface="Avenir Book"/>
              </a:rPr>
              <a:t>-UFPE</a:t>
            </a:r>
          </a:p>
          <a:p>
            <a:r>
              <a:rPr lang="en-US" sz="1000" dirty="0">
                <a:latin typeface="Avenir Book"/>
                <a:cs typeface="Avenir Book"/>
              </a:rPr>
              <a:t>CWI — testimonial</a:t>
            </a:r>
          </a:p>
          <a:p>
            <a:r>
              <a:rPr lang="en-US" sz="1000" dirty="0">
                <a:latin typeface="Avenir Book"/>
                <a:cs typeface="Avenir Book"/>
              </a:rPr>
              <a:t>Centro de </a:t>
            </a:r>
            <a:r>
              <a:rPr lang="en-US" sz="1000" dirty="0" err="1">
                <a:latin typeface="Avenir Book"/>
                <a:cs typeface="Avenir Book"/>
              </a:rPr>
              <a:t>Treinamento</a:t>
            </a:r>
            <a:r>
              <a:rPr lang="en-US" sz="1000" dirty="0">
                <a:latin typeface="Avenir Book"/>
                <a:cs typeface="Avenir Book"/>
              </a:rPr>
              <a:t> </a:t>
            </a:r>
            <a:r>
              <a:rPr lang="en-US" sz="1000" dirty="0" err="1">
                <a:latin typeface="Avenir Book"/>
                <a:cs typeface="Avenir Book"/>
              </a:rPr>
              <a:t>iLearn</a:t>
            </a:r>
            <a:endParaRPr lang="en-US" sz="1000" dirty="0">
              <a:latin typeface="Avenir Book"/>
              <a:cs typeface="Avenir Book"/>
            </a:endParaRPr>
          </a:p>
          <a:p>
            <a:r>
              <a:rPr lang="en-US" sz="1000" dirty="0">
                <a:latin typeface="Avenir Book"/>
                <a:cs typeface="Avenir Book"/>
              </a:rPr>
              <a:t>CERN</a:t>
            </a:r>
          </a:p>
          <a:p>
            <a:r>
              <a:rPr lang="en-US" sz="1000" dirty="0">
                <a:latin typeface="Avenir Book"/>
                <a:cs typeface="Avenir Book"/>
              </a:rPr>
              <a:t>CESG</a:t>
            </a:r>
          </a:p>
          <a:p>
            <a:r>
              <a:rPr lang="en-US" sz="1000" dirty="0" err="1">
                <a:latin typeface="Avenir Book"/>
                <a:cs typeface="Avenir Book"/>
              </a:rPr>
              <a:t>Chapell</a:t>
            </a:r>
            <a:r>
              <a:rPr lang="en-US" sz="1000" dirty="0">
                <a:latin typeface="Avenir Book"/>
                <a:cs typeface="Avenir Book"/>
              </a:rPr>
              <a:t> &amp; Associates</a:t>
            </a:r>
          </a:p>
          <a:p>
            <a:r>
              <a:rPr lang="en-US" sz="1000" dirty="0">
                <a:latin typeface="Avenir Book"/>
                <a:cs typeface="Avenir Book"/>
              </a:rPr>
              <a:t>China Electronics Standardization Institute</a:t>
            </a:r>
          </a:p>
          <a:p>
            <a:r>
              <a:rPr lang="en-US" sz="1000" dirty="0">
                <a:latin typeface="Avenir Book"/>
                <a:cs typeface="Avenir Book"/>
              </a:rPr>
              <a:t>China Mobile Communications Corporation</a:t>
            </a:r>
          </a:p>
          <a:p>
            <a:r>
              <a:rPr lang="en-US" sz="1000" dirty="0">
                <a:latin typeface="Avenir Book"/>
                <a:cs typeface="Avenir Book"/>
              </a:rPr>
              <a:t>China Unicom</a:t>
            </a:r>
          </a:p>
          <a:p>
            <a:r>
              <a:rPr lang="en-US" sz="1000" dirty="0">
                <a:latin typeface="Avenir Book"/>
                <a:cs typeface="Avenir Book"/>
              </a:rPr>
              <a:t>Chinese Academy of Sciences</a:t>
            </a:r>
          </a:p>
          <a:p>
            <a:r>
              <a:rPr lang="en-US" sz="1000" dirty="0">
                <a:latin typeface="Avenir Book"/>
                <a:cs typeface="Avenir Book"/>
              </a:rPr>
              <a:t>Cisco</a:t>
            </a:r>
          </a:p>
          <a:p>
            <a:r>
              <a:rPr lang="en-US" sz="1000" dirty="0">
                <a:latin typeface="Avenir Book"/>
                <a:cs typeface="Avenir Book"/>
              </a:rPr>
              <a:t>Cleveland Clinic</a:t>
            </a:r>
          </a:p>
          <a:p>
            <a:r>
              <a:rPr lang="en-US" sz="1000" dirty="0">
                <a:latin typeface="Avenir Book"/>
                <a:cs typeface="Avenir Book"/>
              </a:rPr>
              <a:t>Clinical and Biomedical Computing Ltd — testimonial</a:t>
            </a:r>
          </a:p>
          <a:p>
            <a:r>
              <a:rPr lang="en-US" sz="1000" dirty="0">
                <a:latin typeface="Avenir Book"/>
                <a:cs typeface="Avenir Book"/>
              </a:rPr>
              <a:t>CNR--</a:t>
            </a:r>
            <a:r>
              <a:rPr lang="en-US" sz="1000" dirty="0" err="1">
                <a:latin typeface="Avenir Book"/>
                <a:cs typeface="Avenir Book"/>
              </a:rPr>
              <a:t>Consiglio</a:t>
            </a:r>
            <a:r>
              <a:rPr lang="en-US" sz="1000" dirty="0">
                <a:latin typeface="Avenir Book"/>
                <a:cs typeface="Avenir Book"/>
              </a:rPr>
              <a:t> </a:t>
            </a:r>
            <a:r>
              <a:rPr lang="en-US" sz="1000" dirty="0" err="1">
                <a:latin typeface="Avenir Book"/>
                <a:cs typeface="Avenir Book"/>
              </a:rPr>
              <a:t>Nazionale</a:t>
            </a:r>
            <a:r>
              <a:rPr lang="en-US" sz="1000" dirty="0">
                <a:latin typeface="Avenir Book"/>
                <a:cs typeface="Avenir Book"/>
              </a:rPr>
              <a:t> </a:t>
            </a:r>
            <a:r>
              <a:rPr lang="en-US" sz="1000" dirty="0" err="1">
                <a:latin typeface="Avenir Book"/>
                <a:cs typeface="Avenir Book"/>
              </a:rPr>
              <a:t>delle</a:t>
            </a:r>
            <a:r>
              <a:rPr lang="en-US" sz="1000" dirty="0">
                <a:latin typeface="Avenir Book"/>
                <a:cs typeface="Avenir Book"/>
              </a:rPr>
              <a:t> </a:t>
            </a:r>
            <a:r>
              <a:rPr lang="en-US" sz="1000" dirty="0" err="1">
                <a:latin typeface="Avenir Book"/>
                <a:cs typeface="Avenir Book"/>
              </a:rPr>
              <a:t>Ricerche</a:t>
            </a:r>
            <a:endParaRPr lang="en-US" sz="1000" dirty="0">
              <a:latin typeface="Avenir Book"/>
              <a:cs typeface="Avenir Book"/>
            </a:endParaRPr>
          </a:p>
          <a:p>
            <a:r>
              <a:rPr lang="en-US" sz="1000" dirty="0" err="1">
                <a:latin typeface="Avenir Book"/>
                <a:cs typeface="Avenir Book"/>
              </a:rPr>
              <a:t>Cocomore</a:t>
            </a:r>
            <a:r>
              <a:rPr lang="en-US" sz="1000" dirty="0">
                <a:latin typeface="Avenir Book"/>
                <a:cs typeface="Avenir Book"/>
              </a:rPr>
              <a:t> AG</a:t>
            </a:r>
          </a:p>
          <a:p>
            <a:r>
              <a:rPr lang="en-US" sz="1000" dirty="0" err="1">
                <a:latin typeface="Avenir Book"/>
                <a:cs typeface="Avenir Book"/>
              </a:rPr>
              <a:t>Cognitum</a:t>
            </a:r>
            <a:endParaRPr lang="en-US" sz="1000" dirty="0">
              <a:latin typeface="Avenir Book"/>
              <a:cs typeface="Avenir Book"/>
            </a:endParaRPr>
          </a:p>
          <a:p>
            <a:r>
              <a:rPr lang="en-US" sz="1000" dirty="0">
                <a:latin typeface="Avenir Book"/>
                <a:cs typeface="Avenir Book"/>
              </a:rPr>
              <a:t>College of Computer and Software Engineering in Taiyuan University of Technology (TYUT)</a:t>
            </a:r>
          </a:p>
          <a:p>
            <a:r>
              <a:rPr lang="en-US" sz="1000" dirty="0">
                <a:latin typeface="Avenir Book"/>
                <a:cs typeface="Avenir Book"/>
              </a:rPr>
              <a:t>Comcast Corporation</a:t>
            </a:r>
          </a:p>
          <a:p>
            <a:r>
              <a:rPr lang="en-US" sz="1000" dirty="0">
                <a:latin typeface="Avenir Book"/>
                <a:cs typeface="Avenir Book"/>
              </a:rPr>
              <a:t>Copyright Clearance Center</a:t>
            </a:r>
          </a:p>
          <a:p>
            <a:r>
              <a:rPr lang="en-US" sz="1000" dirty="0">
                <a:latin typeface="Avenir Book"/>
                <a:cs typeface="Avenir Book"/>
              </a:rPr>
              <a:t>CORVE</a:t>
            </a:r>
          </a:p>
          <a:p>
            <a:r>
              <a:rPr lang="en-US" sz="1000" dirty="0">
                <a:latin typeface="Avenir Book"/>
                <a:cs typeface="Avenir Book"/>
              </a:rPr>
              <a:t>Cox Communications, Inc.</a:t>
            </a:r>
          </a:p>
          <a:p>
            <a:r>
              <a:rPr lang="en-US" sz="1000" dirty="0">
                <a:latin typeface="Avenir Book"/>
                <a:cs typeface="Avenir Book"/>
              </a:rPr>
              <a:t>CSDN Media Corporation</a:t>
            </a:r>
          </a:p>
          <a:p>
            <a:r>
              <a:rPr lang="en-US" sz="1000" dirty="0">
                <a:latin typeface="Avenir Book"/>
                <a:cs typeface="Avenir Book"/>
              </a:rPr>
              <a:t>CSIRO</a:t>
            </a:r>
          </a:p>
          <a:p>
            <a:r>
              <a:rPr lang="en-US" sz="1000" dirty="0">
                <a:latin typeface="Avenir Book"/>
                <a:cs typeface="Avenir Book"/>
              </a:rPr>
              <a:t>DAISY Consortium</a:t>
            </a:r>
          </a:p>
          <a:p>
            <a:r>
              <a:rPr lang="en-US" sz="1000" dirty="0" err="1">
                <a:latin typeface="Avenir Book"/>
                <a:cs typeface="Avenir Book"/>
              </a:rPr>
              <a:t>Daliworks</a:t>
            </a:r>
            <a:endParaRPr lang="en-US" sz="1000" dirty="0">
              <a:latin typeface="Avenir Book"/>
              <a:cs typeface="Avenir Book"/>
            </a:endParaRPr>
          </a:p>
          <a:p>
            <a:r>
              <a:rPr lang="en-US" sz="1000" dirty="0">
                <a:latin typeface="Avenir Book"/>
                <a:cs typeface="Avenir Book"/>
              </a:rPr>
              <a:t>Data Recovery Software</a:t>
            </a:r>
          </a:p>
          <a:p>
            <a:r>
              <a:rPr lang="en-US" sz="1000" dirty="0" err="1">
                <a:latin typeface="Avenir Book"/>
                <a:cs typeface="Avenir Book"/>
              </a:rPr>
              <a:t>DaVinci</a:t>
            </a:r>
            <a:r>
              <a:rPr lang="en-US" sz="1000" dirty="0">
                <a:latin typeface="Avenir Book"/>
                <a:cs typeface="Avenir Book"/>
              </a:rPr>
              <a:t> Software Lab</a:t>
            </a:r>
          </a:p>
          <a:p>
            <a:r>
              <a:rPr lang="en-US" sz="1000" dirty="0">
                <a:latin typeface="Avenir Book"/>
                <a:cs typeface="Avenir Book"/>
              </a:rPr>
              <a:t>Defense Information Systems Agency (DISA)</a:t>
            </a:r>
          </a:p>
          <a:p>
            <a:r>
              <a:rPr lang="en-US" sz="1000" dirty="0">
                <a:latin typeface="Avenir Book"/>
                <a:cs typeface="Avenir Book"/>
              </a:rPr>
              <a:t>Dell Inc.</a:t>
            </a:r>
          </a:p>
          <a:p>
            <a:r>
              <a:rPr lang="en-US" sz="1000" dirty="0">
                <a:latin typeface="Avenir Book"/>
                <a:cs typeface="Avenir Book"/>
              </a:rPr>
              <a:t>Department of Informatics, PUC-Rio</a:t>
            </a:r>
          </a:p>
          <a:p>
            <a:r>
              <a:rPr lang="en-US" sz="1000" dirty="0">
                <a:latin typeface="Avenir Book"/>
                <a:cs typeface="Avenir Book"/>
              </a:rPr>
              <a:t>Department of Information Technology, Government of India</a:t>
            </a:r>
          </a:p>
          <a:p>
            <a:r>
              <a:rPr lang="en-US" sz="1000" dirty="0">
                <a:latin typeface="Avenir Book"/>
                <a:cs typeface="Avenir Book"/>
              </a:rPr>
              <a:t>Department of Internal Affairs, New Zealand Government</a:t>
            </a:r>
          </a:p>
          <a:p>
            <a:r>
              <a:rPr lang="en-US" sz="1000" dirty="0" err="1">
                <a:latin typeface="Avenir Book"/>
                <a:cs typeface="Avenir Book"/>
              </a:rPr>
              <a:t>Deque</a:t>
            </a:r>
            <a:r>
              <a:rPr lang="en-US" sz="1000" dirty="0">
                <a:latin typeface="Avenir Book"/>
                <a:cs typeface="Avenir Book"/>
              </a:rPr>
              <a:t> Systems, Inc.</a:t>
            </a:r>
          </a:p>
          <a:p>
            <a:r>
              <a:rPr lang="en-US" sz="1000" dirty="0">
                <a:latin typeface="Avenir Book"/>
                <a:cs typeface="Avenir Book"/>
              </a:rPr>
              <a:t>Deutsche </a:t>
            </a:r>
            <a:r>
              <a:rPr lang="en-US" sz="1000" dirty="0" err="1">
                <a:latin typeface="Avenir Book"/>
                <a:cs typeface="Avenir Book"/>
              </a:rPr>
              <a:t>Nationalbibliothek</a:t>
            </a:r>
            <a:r>
              <a:rPr lang="en-US" sz="1000" dirty="0">
                <a:latin typeface="Avenir Book"/>
                <a:cs typeface="Avenir Book"/>
              </a:rPr>
              <a:t> (DNB)</a:t>
            </a:r>
          </a:p>
          <a:p>
            <a:r>
              <a:rPr lang="en-US" sz="1000" dirty="0">
                <a:latin typeface="Avenir Book"/>
                <a:cs typeface="Avenir Book"/>
              </a:rPr>
              <a:t>Deutsche Telekom AG — testimonial</a:t>
            </a:r>
          </a:p>
          <a:p>
            <a:r>
              <a:rPr lang="en-US" sz="1000" dirty="0" err="1">
                <a:latin typeface="Avenir Book"/>
                <a:cs typeface="Avenir Book"/>
              </a:rPr>
              <a:t>DigiCert</a:t>
            </a:r>
            <a:r>
              <a:rPr lang="en-US" sz="1000" dirty="0">
                <a:latin typeface="Avenir Book"/>
                <a:cs typeface="Avenir Book"/>
              </a:rPr>
              <a:t> SSL Certificate Authority — testimonial</a:t>
            </a:r>
          </a:p>
          <a:p>
            <a:r>
              <a:rPr lang="en-US" sz="1000" dirty="0">
                <a:latin typeface="Avenir Book"/>
                <a:cs typeface="Avenir Book"/>
              </a:rPr>
              <a:t>Digital Bazaar</a:t>
            </a:r>
          </a:p>
          <a:p>
            <a:r>
              <a:rPr lang="en-US" sz="1000" dirty="0">
                <a:latin typeface="Avenir Book"/>
                <a:cs typeface="Avenir Book"/>
              </a:rPr>
              <a:t>Digital Heaven </a:t>
            </a:r>
            <a:r>
              <a:rPr lang="en-US" sz="1000" dirty="0" err="1">
                <a:latin typeface="Avenir Book"/>
                <a:cs typeface="Avenir Book"/>
              </a:rPr>
              <a:t>Information&amp;Technology</a:t>
            </a:r>
            <a:r>
              <a:rPr lang="en-US" sz="1000" dirty="0">
                <a:latin typeface="Avenir Book"/>
                <a:cs typeface="Avenir Book"/>
              </a:rPr>
              <a:t> </a:t>
            </a:r>
            <a:r>
              <a:rPr lang="en-US" sz="1000" dirty="0" err="1">
                <a:latin typeface="Avenir Book"/>
                <a:cs typeface="Avenir Book"/>
              </a:rPr>
              <a:t>Co.,Ltd</a:t>
            </a:r>
            <a:r>
              <a:rPr lang="en-US" sz="1000" dirty="0">
                <a:latin typeface="Avenir Book"/>
                <a:cs typeface="Avenir Book"/>
              </a:rPr>
              <a:t>.</a:t>
            </a:r>
          </a:p>
          <a:p>
            <a:r>
              <a:rPr lang="en-US" sz="1000" dirty="0">
                <a:latin typeface="Avenir Book"/>
                <a:cs typeface="Avenir Book"/>
              </a:rPr>
              <a:t>Directorate of Information Technology, </a:t>
            </a:r>
            <a:r>
              <a:rPr lang="en-US" sz="1000" dirty="0" err="1">
                <a:latin typeface="Avenir Book"/>
                <a:cs typeface="Avenir Book"/>
              </a:rPr>
              <a:t>Govt</a:t>
            </a:r>
            <a:r>
              <a:rPr lang="en-US" sz="1000" dirty="0">
                <a:latin typeface="Avenir Book"/>
                <a:cs typeface="Avenir Book"/>
              </a:rPr>
              <a:t> of Maharashtra</a:t>
            </a:r>
          </a:p>
          <a:p>
            <a:r>
              <a:rPr lang="en-US" sz="1000" dirty="0">
                <a:latin typeface="Avenir Book"/>
                <a:cs typeface="Avenir Book"/>
              </a:rPr>
              <a:t>Disruptive Innovations</a:t>
            </a:r>
          </a:p>
          <a:p>
            <a:r>
              <a:rPr lang="en-US" sz="1000" dirty="0">
                <a:latin typeface="Avenir Book"/>
                <a:cs typeface="Avenir Book"/>
              </a:rPr>
              <a:t>Dolby Laboratories, Inc.</a:t>
            </a:r>
          </a:p>
          <a:p>
            <a:r>
              <a:rPr lang="en-US" sz="1000" dirty="0" err="1">
                <a:latin typeface="Avenir Book"/>
                <a:cs typeface="Avenir Book"/>
              </a:rPr>
              <a:t>Dreamlab</a:t>
            </a:r>
            <a:r>
              <a:rPr lang="en-US" sz="1000" dirty="0">
                <a:latin typeface="Avenir Book"/>
                <a:cs typeface="Avenir Book"/>
              </a:rPr>
              <a:t> Technologies AG</a:t>
            </a:r>
          </a:p>
          <a:p>
            <a:r>
              <a:rPr lang="en-US" sz="1000" dirty="0" err="1">
                <a:latin typeface="Avenir Book"/>
                <a:cs typeface="Avenir Book"/>
              </a:rPr>
              <a:t>Dropbox</a:t>
            </a:r>
            <a:r>
              <a:rPr lang="en-US" sz="1000" dirty="0">
                <a:latin typeface="Avenir Book"/>
                <a:cs typeface="Avenir Book"/>
              </a:rPr>
              <a:t>, Inc.</a:t>
            </a:r>
          </a:p>
          <a:p>
            <a:r>
              <a:rPr lang="en-US" sz="1000" dirty="0">
                <a:latin typeface="Avenir Book"/>
                <a:cs typeface="Avenir Book"/>
              </a:rPr>
              <a:t>Dublin Core Metadata Initiative (DCMI)</a:t>
            </a:r>
          </a:p>
          <a:p>
            <a:r>
              <a:rPr lang="en-US" sz="1000" dirty="0" err="1">
                <a:latin typeface="Avenir Book"/>
                <a:cs typeface="Avenir Book"/>
              </a:rPr>
              <a:t>dynaTrace</a:t>
            </a:r>
            <a:r>
              <a:rPr lang="en-US" sz="1000" dirty="0">
                <a:latin typeface="Avenir Book"/>
                <a:cs typeface="Avenir Book"/>
              </a:rPr>
              <a:t> software Inc.</a:t>
            </a:r>
          </a:p>
          <a:p>
            <a:r>
              <a:rPr lang="en-US" sz="1000" dirty="0">
                <a:latin typeface="Avenir Book"/>
                <a:cs typeface="Avenir Book"/>
              </a:rPr>
              <a:t>eBay</a:t>
            </a:r>
          </a:p>
          <a:p>
            <a:r>
              <a:rPr lang="en-US" sz="1000" dirty="0">
                <a:latin typeface="Avenir Book"/>
                <a:cs typeface="Avenir Book"/>
              </a:rPr>
              <a:t>ECN</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Mohammadia</a:t>
            </a:r>
            <a:r>
              <a:rPr lang="en-US" sz="1000" dirty="0">
                <a:latin typeface="Avenir Book"/>
                <a:cs typeface="Avenir Book"/>
              </a:rPr>
              <a:t> </a:t>
            </a:r>
            <a:r>
              <a:rPr lang="en-US" sz="1000" dirty="0" err="1">
                <a:latin typeface="Avenir Book"/>
                <a:cs typeface="Avenir Book"/>
              </a:rPr>
              <a:t>d'Ingenieurs</a:t>
            </a:r>
            <a:r>
              <a:rPr lang="en-US" sz="1000" dirty="0">
                <a:latin typeface="Avenir Book"/>
                <a:cs typeface="Avenir Book"/>
              </a:rPr>
              <a:t> Rabat (EMI)</a:t>
            </a:r>
          </a:p>
          <a:p>
            <a:r>
              <a:rPr lang="en-US" sz="1000" dirty="0" err="1">
                <a:latin typeface="Avenir Book"/>
                <a:cs typeface="Avenir Book"/>
              </a:rPr>
              <a:t>Ecole</a:t>
            </a:r>
            <a:r>
              <a:rPr lang="en-US" sz="1000" dirty="0">
                <a:latin typeface="Avenir Book"/>
                <a:cs typeface="Avenir Book"/>
              </a:rPr>
              <a:t> </a:t>
            </a:r>
            <a:r>
              <a:rPr lang="en-US" sz="1000" dirty="0" err="1">
                <a:latin typeface="Avenir Book"/>
                <a:cs typeface="Avenir Book"/>
              </a:rPr>
              <a:t>Superieure</a:t>
            </a:r>
            <a:r>
              <a:rPr lang="en-US" sz="1000" dirty="0">
                <a:latin typeface="Avenir Book"/>
                <a:cs typeface="Avenir Book"/>
              </a:rPr>
              <a:t> </a:t>
            </a:r>
            <a:r>
              <a:rPr lang="en-US" sz="1000" dirty="0" err="1">
                <a:latin typeface="Avenir Book"/>
                <a:cs typeface="Avenir Book"/>
              </a:rPr>
              <a:t>Polytechnique</a:t>
            </a:r>
            <a:r>
              <a:rPr lang="en-US" sz="1000" dirty="0">
                <a:latin typeface="Avenir Book"/>
                <a:cs typeface="Avenir Book"/>
              </a:rPr>
              <a:t> de Dakar</a:t>
            </a:r>
          </a:p>
          <a:p>
            <a:r>
              <a:rPr lang="en-US" sz="1000" dirty="0">
                <a:latin typeface="Avenir Book"/>
                <a:cs typeface="Avenir Book"/>
              </a:rPr>
              <a:t>Educational Testing Service</a:t>
            </a:r>
          </a:p>
          <a:p>
            <a:r>
              <a:rPr lang="en-US" sz="1000" dirty="0">
                <a:latin typeface="Avenir Book"/>
                <a:cs typeface="Avenir Book"/>
              </a:rPr>
              <a:t>Effective Measure</a:t>
            </a:r>
          </a:p>
          <a:p>
            <a:r>
              <a:rPr lang="en-US" sz="1000" dirty="0">
                <a:latin typeface="Avenir Book"/>
                <a:cs typeface="Avenir Book"/>
              </a:rPr>
              <a:t>Eindhoven University of Technology</a:t>
            </a:r>
          </a:p>
          <a:p>
            <a:r>
              <a:rPr lang="en-US" sz="1000" dirty="0">
                <a:latin typeface="Avenir Book"/>
                <a:cs typeface="Avenir Book"/>
              </a:rPr>
              <a:t>Electronic Frontier Foundation</a:t>
            </a:r>
          </a:p>
          <a:p>
            <a:r>
              <a:rPr lang="en-US" sz="1000" dirty="0">
                <a:latin typeface="Avenir Book"/>
                <a:cs typeface="Avenir Book"/>
              </a:rPr>
              <a:t>Electronics and Telecommunications Research Institute (ETRI) — testimonial</a:t>
            </a:r>
          </a:p>
          <a:p>
            <a:r>
              <a:rPr lang="en-US" sz="1000" dirty="0">
                <a:latin typeface="Avenir Book"/>
                <a:cs typeface="Avenir Book"/>
              </a:rPr>
              <a:t>EMC Corporation</a:t>
            </a:r>
          </a:p>
          <a:p>
            <a:r>
              <a:rPr lang="en-US" sz="1000" dirty="0">
                <a:latin typeface="Avenir Book"/>
                <a:cs typeface="Avenir Book"/>
              </a:rPr>
              <a:t>ERICSSON — testimonial</a:t>
            </a:r>
          </a:p>
          <a:p>
            <a:r>
              <a:rPr lang="en-US" sz="1000" dirty="0">
                <a:latin typeface="Avenir Book"/>
                <a:cs typeface="Avenir Book"/>
              </a:rPr>
              <a:t>Espial Group Inc. — testimonial</a:t>
            </a:r>
          </a:p>
          <a:p>
            <a:r>
              <a:rPr lang="en-US" sz="1000" dirty="0">
                <a:latin typeface="Avenir Book"/>
                <a:cs typeface="Avenir Book"/>
              </a:rPr>
              <a:t>European Broadcasting Union (EBU-UER)</a:t>
            </a:r>
          </a:p>
          <a:p>
            <a:r>
              <a:rPr lang="en-US" sz="1000" dirty="0" err="1">
                <a:latin typeface="Avenir Book"/>
                <a:cs typeface="Avenir Book"/>
              </a:rPr>
              <a:t>Everything.me</a:t>
            </a:r>
            <a:endParaRPr lang="en-US" sz="1000" dirty="0">
              <a:latin typeface="Avenir Book"/>
              <a:cs typeface="Avenir Book"/>
            </a:endParaRPr>
          </a:p>
          <a:p>
            <a:r>
              <a:rPr lang="en-US" sz="1000" dirty="0">
                <a:latin typeface="Avenir Book"/>
                <a:cs typeface="Avenir Book"/>
              </a:rPr>
              <a:t>EVRYTHNG</a:t>
            </a:r>
          </a:p>
          <a:p>
            <a:r>
              <a:rPr lang="en-US" sz="1000" dirty="0" err="1">
                <a:latin typeface="Avenir Book"/>
                <a:cs typeface="Avenir Book"/>
              </a:rPr>
              <a:t>eXa</a:t>
            </a:r>
            <a:r>
              <a:rPr lang="en-US" sz="1000" dirty="0">
                <a:latin typeface="Avenir Book"/>
                <a:cs typeface="Avenir Book"/>
              </a:rPr>
              <a:t> - online</a:t>
            </a:r>
          </a:p>
          <a:p>
            <a:r>
              <a:rPr lang="en-US" sz="1000" dirty="0">
                <a:latin typeface="Avenir Book"/>
                <a:cs typeface="Avenir Book"/>
              </a:rPr>
              <a:t>Facebook</a:t>
            </a:r>
          </a:p>
          <a:p>
            <a:r>
              <a:rPr lang="en-US" sz="1000" dirty="0">
                <a:latin typeface="Avenir Book"/>
                <a:cs typeface="Avenir Book"/>
              </a:rPr>
              <a:t>Federal Reserve Bank of Minneapolis</a:t>
            </a:r>
          </a:p>
          <a:p>
            <a:r>
              <a:rPr lang="en-US" sz="1000" dirty="0" err="1">
                <a:latin typeface="Avenir Book"/>
                <a:cs typeface="Avenir Book"/>
              </a:rPr>
              <a:t>FinanzNachrichten.de</a:t>
            </a:r>
            <a:r>
              <a:rPr lang="en-US" sz="1000" dirty="0">
                <a:latin typeface="Avenir Book"/>
                <a:cs typeface="Avenir Book"/>
              </a:rPr>
              <a:t> — testimonial</a:t>
            </a:r>
          </a:p>
          <a:p>
            <a:r>
              <a:rPr lang="en-US" sz="1000" dirty="0" err="1">
                <a:latin typeface="Avenir Book"/>
                <a:cs typeface="Avenir Book"/>
              </a:rPr>
              <a:t>Forschungszentrum</a:t>
            </a:r>
            <a:r>
              <a:rPr lang="en-US" sz="1000" dirty="0">
                <a:latin typeface="Avenir Book"/>
                <a:cs typeface="Avenir Book"/>
              </a:rPr>
              <a:t> </a:t>
            </a:r>
            <a:r>
              <a:rPr lang="en-US" sz="1000" dirty="0" err="1">
                <a:latin typeface="Avenir Book"/>
                <a:cs typeface="Avenir Book"/>
              </a:rPr>
              <a:t>Informatik</a:t>
            </a:r>
            <a:r>
              <a:rPr lang="en-US" sz="1000" dirty="0">
                <a:latin typeface="Avenir Book"/>
                <a:cs typeface="Avenir Book"/>
              </a:rPr>
              <a:t> (FZI)</a:t>
            </a:r>
          </a:p>
          <a:p>
            <a:r>
              <a:rPr lang="en-US" sz="1000" dirty="0" err="1">
                <a:latin typeface="Avenir Book"/>
                <a:cs typeface="Avenir Book"/>
              </a:rPr>
              <a:t>Fotosearch</a:t>
            </a:r>
            <a:r>
              <a:rPr lang="en-US" sz="1000" dirty="0">
                <a:latin typeface="Avenir Book"/>
                <a:cs typeface="Avenir Book"/>
              </a:rPr>
              <a:t> Stock Photography and Footage</a:t>
            </a:r>
          </a:p>
          <a:p>
            <a:r>
              <a:rPr lang="en-US" sz="1000" dirty="0">
                <a:latin typeface="Avenir Book"/>
                <a:cs typeface="Avenir Book"/>
              </a:rPr>
              <a:t>Foundation for Research and Technology - Hellas(FORTH) — testimonial</a:t>
            </a:r>
          </a:p>
          <a:p>
            <a:r>
              <a:rPr lang="en-US" sz="1000" dirty="0" err="1">
                <a:latin typeface="Avenir Book"/>
                <a:cs typeface="Avenir Book"/>
              </a:rPr>
              <a:t>Fraunhofer</a:t>
            </a:r>
            <a:r>
              <a:rPr lang="en-US" sz="1000" dirty="0">
                <a:latin typeface="Avenir Book"/>
                <a:cs typeface="Avenir Book"/>
              </a:rPr>
              <a:t> </a:t>
            </a:r>
            <a:r>
              <a:rPr lang="en-US" sz="1000" dirty="0" err="1">
                <a:latin typeface="Avenir Book"/>
                <a:cs typeface="Avenir Book"/>
              </a:rPr>
              <a:t>Gesellschaft</a:t>
            </a:r>
            <a:r>
              <a:rPr lang="en-US" sz="1000" dirty="0">
                <a:latin typeface="Avenir Book"/>
                <a:cs typeface="Avenir Book"/>
              </a:rPr>
              <a:t> — testimonial</a:t>
            </a:r>
          </a:p>
          <a:p>
            <a:r>
              <a:rPr lang="en-US" sz="1000" dirty="0">
                <a:latin typeface="Avenir Book"/>
                <a:cs typeface="Avenir Book"/>
              </a:rPr>
              <a:t>FSTC (Financial Services Technology Consortium)</a:t>
            </a:r>
          </a:p>
          <a:p>
            <a:r>
              <a:rPr lang="en-US" sz="1000" dirty="0">
                <a:latin typeface="Avenir Book"/>
                <a:cs typeface="Avenir Book"/>
              </a:rPr>
              <a:t>Fujitsu Limited — testimonial</a:t>
            </a:r>
          </a:p>
          <a:p>
            <a:r>
              <a:rPr lang="en-US" sz="1000" dirty="0" err="1">
                <a:latin typeface="Avenir Book"/>
                <a:cs typeface="Avenir Book"/>
              </a:rPr>
              <a:t>Fundacion</a:t>
            </a:r>
            <a:r>
              <a:rPr lang="en-US" sz="1000" dirty="0">
                <a:latin typeface="Avenir Book"/>
                <a:cs typeface="Avenir Book"/>
              </a:rPr>
              <a:t> </a:t>
            </a:r>
            <a:r>
              <a:rPr lang="en-US" sz="1000" dirty="0" err="1">
                <a:latin typeface="Avenir Book"/>
                <a:cs typeface="Avenir Book"/>
              </a:rPr>
              <a:t>BiscayTIK</a:t>
            </a:r>
            <a:r>
              <a:rPr lang="en-US" sz="1000" dirty="0">
                <a:latin typeface="Avenir Book"/>
                <a:cs typeface="Avenir Book"/>
              </a:rPr>
              <a:t> - </a:t>
            </a:r>
            <a:r>
              <a:rPr lang="en-US" sz="1000" dirty="0" err="1">
                <a:latin typeface="Avenir Book"/>
                <a:cs typeface="Avenir Book"/>
              </a:rPr>
              <a:t>BiscayTIK</a:t>
            </a:r>
            <a:r>
              <a:rPr lang="en-US" sz="1000" dirty="0">
                <a:latin typeface="Avenir Book"/>
                <a:cs typeface="Avenir Book"/>
              </a:rPr>
              <a:t> </a:t>
            </a:r>
            <a:r>
              <a:rPr lang="en-US" sz="1000" dirty="0" err="1">
                <a:latin typeface="Avenir Book"/>
                <a:cs typeface="Avenir Book"/>
              </a:rPr>
              <a:t>Fundazioa</a:t>
            </a:r>
            <a:endParaRPr lang="en-US" sz="1000" dirty="0">
              <a:latin typeface="Avenir Book"/>
              <a:cs typeface="Avenir Book"/>
            </a:endParaRPr>
          </a:p>
          <a:p>
            <a:r>
              <a:rPr lang="en-US" sz="1000" dirty="0" err="1">
                <a:latin typeface="Avenir Book"/>
                <a:cs typeface="Avenir Book"/>
              </a:rPr>
              <a:t>Fundacion</a:t>
            </a:r>
            <a:r>
              <a:rPr lang="en-US" sz="1000" dirty="0">
                <a:latin typeface="Avenir Book"/>
                <a:cs typeface="Avenir Book"/>
              </a:rPr>
              <a:t> CTIC — testimonial</a:t>
            </a:r>
          </a:p>
          <a:p>
            <a:r>
              <a:rPr lang="en-US" sz="1000" dirty="0" err="1">
                <a:latin typeface="Avenir Book"/>
                <a:cs typeface="Avenir Book"/>
              </a:rPr>
              <a:t>Fundación</a:t>
            </a:r>
            <a:r>
              <a:rPr lang="en-US" sz="1000" dirty="0">
                <a:latin typeface="Avenir Book"/>
                <a:cs typeface="Avenir Book"/>
              </a:rPr>
              <a:t> ONCE — testimonial</a:t>
            </a:r>
          </a:p>
          <a:p>
            <a:r>
              <a:rPr lang="en-US" sz="1000" dirty="0">
                <a:latin typeface="Avenir Book"/>
                <a:cs typeface="Avenir Book"/>
              </a:rPr>
              <a:t>Future Technology Laboratories Inc.</a:t>
            </a:r>
          </a:p>
          <a:p>
            <a:r>
              <a:rPr lang="en-US" sz="1000" dirty="0" err="1">
                <a:latin typeface="Avenir Book"/>
                <a:cs typeface="Avenir Book"/>
              </a:rPr>
              <a:t>Gemalto</a:t>
            </a:r>
            <a:r>
              <a:rPr lang="en-US" sz="1000" dirty="0">
                <a:latin typeface="Avenir Book"/>
                <a:cs typeface="Avenir Book"/>
              </a:rPr>
              <a:t> SA</a:t>
            </a:r>
          </a:p>
          <a:p>
            <a:r>
              <a:rPr lang="en-US" sz="1000" dirty="0" err="1">
                <a:latin typeface="Avenir Book"/>
                <a:cs typeface="Avenir Book"/>
              </a:rPr>
              <a:t>Genesys</a:t>
            </a:r>
            <a:r>
              <a:rPr lang="en-US" sz="1000" dirty="0">
                <a:latin typeface="Avenir Book"/>
                <a:cs typeface="Avenir Book"/>
              </a:rPr>
              <a:t> Telecommunications Laboratories</a:t>
            </a:r>
          </a:p>
          <a:p>
            <a:r>
              <a:rPr lang="en-US" sz="1000" dirty="0">
                <a:latin typeface="Avenir Book"/>
                <a:cs typeface="Avenir Book"/>
              </a:rPr>
              <a:t>GENIVI Alliance</a:t>
            </a:r>
          </a:p>
          <a:p>
            <a:r>
              <a:rPr lang="en-US" sz="1000" dirty="0">
                <a:latin typeface="Avenir Book"/>
                <a:cs typeface="Avenir Book"/>
              </a:rPr>
              <a:t>German Research Center for Artificial Intelligence (DFKI) </a:t>
            </a:r>
            <a:r>
              <a:rPr lang="en-US" sz="1000" dirty="0" err="1">
                <a:latin typeface="Avenir Book"/>
                <a:cs typeface="Avenir Book"/>
              </a:rPr>
              <a:t>Gmbh</a:t>
            </a:r>
            <a:r>
              <a:rPr lang="en-US" sz="1000" dirty="0">
                <a:latin typeface="Avenir Book"/>
                <a:cs typeface="Avenir Book"/>
              </a:rPr>
              <a:t> — testimonial</a:t>
            </a:r>
          </a:p>
          <a:p>
            <a:r>
              <a:rPr lang="en-US" sz="1000" dirty="0" err="1">
                <a:latin typeface="Avenir Book"/>
                <a:cs typeface="Avenir Book"/>
              </a:rPr>
              <a:t>Gobierno</a:t>
            </a:r>
            <a:r>
              <a:rPr lang="en-US" sz="1000" dirty="0">
                <a:latin typeface="Avenir Book"/>
                <a:cs typeface="Avenir Book"/>
              </a:rPr>
              <a:t> del </a:t>
            </a:r>
            <a:r>
              <a:rPr lang="en-US" sz="1000" dirty="0" err="1">
                <a:latin typeface="Avenir Book"/>
                <a:cs typeface="Avenir Book"/>
              </a:rPr>
              <a:t>Principado</a:t>
            </a:r>
            <a:r>
              <a:rPr lang="en-US" sz="1000" dirty="0">
                <a:latin typeface="Avenir Book"/>
                <a:cs typeface="Avenir Book"/>
              </a:rPr>
              <a:t> de Asturias</a:t>
            </a:r>
          </a:p>
          <a:p>
            <a:r>
              <a:rPr lang="en-US" sz="1000" dirty="0">
                <a:latin typeface="Avenir Book"/>
                <a:cs typeface="Avenir Book"/>
              </a:rPr>
              <a:t>Google, Inc.</a:t>
            </a:r>
          </a:p>
          <a:p>
            <a:r>
              <a:rPr lang="en-US" sz="1000" dirty="0">
                <a:latin typeface="Avenir Book"/>
                <a:cs typeface="Avenir Book"/>
              </a:rPr>
              <a:t>GREATLINKUP LLC</a:t>
            </a:r>
          </a:p>
          <a:p>
            <a:r>
              <a:rPr lang="en-US" sz="1000" dirty="0">
                <a:latin typeface="Avenir Book"/>
                <a:cs typeface="Avenir Book"/>
              </a:rPr>
              <a:t>GRIN Technologies, Inc.</a:t>
            </a:r>
          </a:p>
          <a:p>
            <a:r>
              <a:rPr lang="en-US" sz="1000" dirty="0">
                <a:latin typeface="Avenir Book"/>
                <a:cs typeface="Avenir Book"/>
              </a:rPr>
              <a:t>GROUPE BPCE</a:t>
            </a:r>
          </a:p>
          <a:p>
            <a:r>
              <a:rPr lang="en-US" sz="1000" dirty="0">
                <a:latin typeface="Avenir Book"/>
                <a:cs typeface="Avenir Book"/>
              </a:rPr>
              <a:t>GS1</a:t>
            </a:r>
          </a:p>
          <a:p>
            <a:r>
              <a:rPr lang="en-US" sz="1000" dirty="0">
                <a:latin typeface="Avenir Book"/>
                <a:cs typeface="Avenir Book"/>
              </a:rPr>
              <a:t>Gutenberg Technology</a:t>
            </a:r>
          </a:p>
          <a:p>
            <a:r>
              <a:rPr lang="en-US" sz="1000" dirty="0">
                <a:latin typeface="Avenir Book"/>
                <a:cs typeface="Avenir Book"/>
              </a:rPr>
              <a:t>Hachette </a:t>
            </a:r>
            <a:r>
              <a:rPr lang="en-US" sz="1000" dirty="0" err="1">
                <a:latin typeface="Avenir Book"/>
                <a:cs typeface="Avenir Book"/>
              </a:rPr>
              <a:t>Livre</a:t>
            </a:r>
            <a:endParaRPr lang="en-US" sz="1000" dirty="0">
              <a:latin typeface="Avenir Book"/>
              <a:cs typeface="Avenir Book"/>
            </a:endParaRPr>
          </a:p>
          <a:p>
            <a:r>
              <a:rPr lang="en-US" sz="1000" dirty="0">
                <a:latin typeface="Avenir Book"/>
                <a:cs typeface="Avenir Book"/>
              </a:rPr>
              <a:t>Hal Leonard / </a:t>
            </a:r>
            <a:r>
              <a:rPr lang="en-US" sz="1000" dirty="0" err="1">
                <a:latin typeface="Avenir Book"/>
                <a:cs typeface="Avenir Book"/>
              </a:rPr>
              <a:t>Noteflight</a:t>
            </a:r>
            <a:endParaRPr lang="en-US" sz="1000" dirty="0">
              <a:latin typeface="Avenir Book"/>
              <a:cs typeface="Avenir Book"/>
            </a:endParaRPr>
          </a:p>
          <a:p>
            <a:r>
              <a:rPr lang="en-US" sz="1000" dirty="0">
                <a:latin typeface="Avenir Book"/>
                <a:cs typeface="Avenir Book"/>
              </a:rPr>
              <a:t>HARTING </a:t>
            </a:r>
            <a:r>
              <a:rPr lang="en-US" sz="1000" dirty="0" err="1">
                <a:latin typeface="Avenir Book"/>
                <a:cs typeface="Avenir Book"/>
              </a:rPr>
              <a:t>KGaA</a:t>
            </a:r>
            <a:endParaRPr lang="en-US" sz="1000" dirty="0">
              <a:latin typeface="Avenir Book"/>
              <a:cs typeface="Avenir Book"/>
            </a:endParaRPr>
          </a:p>
          <a:p>
            <a:r>
              <a:rPr lang="en-US" sz="1000" dirty="0">
                <a:latin typeface="Avenir Book"/>
                <a:cs typeface="Avenir Book"/>
              </a:rPr>
              <a:t>HP</a:t>
            </a:r>
          </a:p>
          <a:p>
            <a:r>
              <a:rPr lang="en-US" sz="1000" dirty="0" err="1">
                <a:latin typeface="Avenir Book"/>
                <a:cs typeface="Avenir Book"/>
              </a:rPr>
              <a:t>Hindawi</a:t>
            </a:r>
            <a:r>
              <a:rPr lang="en-US" sz="1000" dirty="0">
                <a:latin typeface="Avenir Book"/>
                <a:cs typeface="Avenir Book"/>
              </a:rPr>
              <a:t> Foundation for Education and Culture</a:t>
            </a:r>
          </a:p>
          <a:p>
            <a:r>
              <a:rPr lang="en-US" sz="1000" dirty="0">
                <a:latin typeface="Avenir Book"/>
                <a:cs typeface="Avenir Book"/>
              </a:rPr>
              <a:t>HM Government</a:t>
            </a:r>
          </a:p>
          <a:p>
            <a:r>
              <a:rPr lang="en-US" sz="1000" dirty="0" err="1">
                <a:latin typeface="Avenir Book"/>
                <a:cs typeface="Avenir Book"/>
              </a:rPr>
              <a:t>Hochschulbibliothekszentrum</a:t>
            </a:r>
            <a:r>
              <a:rPr lang="en-US" sz="1000" dirty="0">
                <a:latin typeface="Avenir Book"/>
                <a:cs typeface="Avenir Book"/>
              </a:rPr>
              <a:t> des </a:t>
            </a:r>
            <a:r>
              <a:rPr lang="en-US" sz="1000" dirty="0" err="1">
                <a:latin typeface="Avenir Book"/>
                <a:cs typeface="Avenir Book"/>
              </a:rPr>
              <a:t>Landes</a:t>
            </a:r>
            <a:r>
              <a:rPr lang="en-US" sz="1000" dirty="0">
                <a:latin typeface="Avenir Book"/>
                <a:cs typeface="Avenir Book"/>
              </a:rPr>
              <a:t> NRW</a:t>
            </a:r>
          </a:p>
          <a:p>
            <a:r>
              <a:rPr lang="en-US" sz="1000" dirty="0">
                <a:latin typeface="Avenir Book"/>
                <a:cs typeface="Avenir Book"/>
              </a:rPr>
              <a:t>Home Box Office, Inc.</a:t>
            </a:r>
          </a:p>
          <a:p>
            <a:r>
              <a:rPr lang="en-US" sz="1000" dirty="0" err="1">
                <a:latin typeface="Avenir Book"/>
                <a:cs typeface="Avenir Book"/>
              </a:rPr>
              <a:t>Hookflash</a:t>
            </a:r>
            <a:endParaRPr lang="en-US" sz="1000" dirty="0">
              <a:latin typeface="Avenir Book"/>
              <a:cs typeface="Avenir Book"/>
            </a:endParaRPr>
          </a:p>
          <a:p>
            <a:r>
              <a:rPr lang="en-US" sz="1000" dirty="0">
                <a:latin typeface="Avenir Book"/>
                <a:cs typeface="Avenir Book"/>
              </a:rPr>
              <a:t>HTML5 Converged Technology Forum</a:t>
            </a:r>
          </a:p>
          <a:p>
            <a:r>
              <a:rPr lang="en-US" sz="1000" dirty="0">
                <a:latin typeface="Avenir Book"/>
                <a:cs typeface="Avenir Book"/>
              </a:rPr>
              <a:t>HTML5 Developer Community</a:t>
            </a:r>
          </a:p>
          <a:p>
            <a:r>
              <a:rPr lang="en-US" sz="1000" dirty="0">
                <a:latin typeface="Avenir Book"/>
                <a:cs typeface="Avenir Book"/>
              </a:rPr>
              <a:t>Huawei</a:t>
            </a:r>
          </a:p>
          <a:p>
            <a:r>
              <a:rPr lang="en-US" sz="1000" dirty="0" err="1">
                <a:latin typeface="Avenir Book"/>
                <a:cs typeface="Avenir Book"/>
              </a:rPr>
              <a:t>Hypothes.is</a:t>
            </a:r>
            <a:r>
              <a:rPr lang="en-US" sz="1000" dirty="0">
                <a:latin typeface="Avenir Book"/>
                <a:cs typeface="Avenir Book"/>
              </a:rPr>
              <a:t> Project</a:t>
            </a:r>
          </a:p>
          <a:p>
            <a:r>
              <a:rPr lang="en-US" sz="1000" dirty="0">
                <a:latin typeface="Avenir Book"/>
                <a:cs typeface="Avenir Book"/>
              </a:rPr>
              <a:t>IBM Corporation</a:t>
            </a:r>
          </a:p>
          <a:p>
            <a:r>
              <a:rPr lang="en-US" sz="1000" dirty="0" err="1">
                <a:latin typeface="Avenir Book"/>
                <a:cs typeface="Avenir Book"/>
              </a:rPr>
              <a:t>iFLYTEK</a:t>
            </a:r>
            <a:endParaRPr lang="en-US" sz="1000" dirty="0">
              <a:latin typeface="Avenir Book"/>
              <a:cs typeface="Avenir Book"/>
            </a:endParaRPr>
          </a:p>
          <a:p>
            <a:r>
              <a:rPr lang="en-US" sz="1000" dirty="0" err="1">
                <a:latin typeface="Avenir Book"/>
                <a:cs typeface="Avenir Book"/>
              </a:rPr>
              <a:t>Igalia</a:t>
            </a:r>
            <a:endParaRPr lang="en-US" sz="1000" dirty="0">
              <a:latin typeface="Avenir Book"/>
              <a:cs typeface="Avenir Book"/>
            </a:endParaRPr>
          </a:p>
          <a:p>
            <a:r>
              <a:rPr lang="en-US" sz="1000" dirty="0" err="1">
                <a:latin typeface="Avenir Book"/>
                <a:cs typeface="Avenir Book"/>
              </a:rPr>
              <a:t>Ikivo</a:t>
            </a:r>
            <a:r>
              <a:rPr lang="en-US" sz="1000" dirty="0">
                <a:latin typeface="Avenir Book"/>
                <a:cs typeface="Avenir Book"/>
              </a:rPr>
              <a:t> AB</a:t>
            </a:r>
          </a:p>
          <a:p>
            <a:r>
              <a:rPr lang="en-US" sz="1000" dirty="0" err="1">
                <a:latin typeface="Avenir Book"/>
                <a:cs typeface="Avenir Book"/>
              </a:rPr>
              <a:t>iMinds</a:t>
            </a:r>
            <a:endParaRPr lang="en-US" sz="1000" dirty="0">
              <a:latin typeface="Avenir Book"/>
              <a:cs typeface="Avenir Book"/>
            </a:endParaRPr>
          </a:p>
          <a:p>
            <a:r>
              <a:rPr lang="en-US" sz="1000" dirty="0">
                <a:latin typeface="Avenir Book"/>
                <a:cs typeface="Avenir Book"/>
              </a:rPr>
              <a:t>INCLUSITE, S.L.</a:t>
            </a:r>
          </a:p>
          <a:p>
            <a:r>
              <a:rPr lang="en-US" sz="1000" dirty="0">
                <a:latin typeface="Avenir Book"/>
                <a:cs typeface="Avenir Book"/>
              </a:rPr>
              <a:t>Industrial Technology Research Institute (ITRI)</a:t>
            </a:r>
          </a:p>
          <a:p>
            <a:r>
              <a:rPr lang="en-US" sz="1000" dirty="0">
                <a:latin typeface="Avenir Book"/>
                <a:cs typeface="Avenir Book"/>
              </a:rPr>
              <a:t>Info Tech, Inc.</a:t>
            </a:r>
          </a:p>
          <a:p>
            <a:r>
              <a:rPr lang="en-US" sz="1000" dirty="0" err="1">
                <a:latin typeface="Avenir Book"/>
                <a:cs typeface="Avenir Book"/>
              </a:rPr>
              <a:t>Infobright</a:t>
            </a:r>
            <a:r>
              <a:rPr lang="en-US" sz="1000" dirty="0">
                <a:latin typeface="Avenir Book"/>
                <a:cs typeface="Avenir Book"/>
              </a:rPr>
              <a:t> Inc.</a:t>
            </a:r>
          </a:p>
          <a:p>
            <a:r>
              <a:rPr lang="en-US" sz="1000" dirty="0" err="1">
                <a:latin typeface="Avenir Book"/>
                <a:cs typeface="Avenir Book"/>
              </a:rPr>
              <a:t>Infopark</a:t>
            </a:r>
            <a:r>
              <a:rPr lang="en-US" sz="1000" dirty="0">
                <a:latin typeface="Avenir Book"/>
                <a:cs typeface="Avenir Book"/>
              </a:rPr>
              <a:t> AG</a:t>
            </a:r>
          </a:p>
          <a:p>
            <a:r>
              <a:rPr lang="en-US" sz="1000" dirty="0" err="1">
                <a:latin typeface="Avenir Book"/>
                <a:cs typeface="Avenir Book"/>
              </a:rPr>
              <a:t>Sabae</a:t>
            </a:r>
            <a:r>
              <a:rPr lang="en-US" sz="1000" dirty="0">
                <a:latin typeface="Avenir Book"/>
                <a:cs typeface="Avenir Book"/>
              </a:rPr>
              <a:t>-city</a:t>
            </a:r>
          </a:p>
          <a:p>
            <a:r>
              <a:rPr lang="en-US" sz="1000" dirty="0">
                <a:latin typeface="Avenir Book"/>
                <a:cs typeface="Avenir Book"/>
              </a:rPr>
              <a:t>Information Technology Center for National Science &amp; Technology Infrastructure</a:t>
            </a:r>
          </a:p>
          <a:p>
            <a:r>
              <a:rPr lang="en-US" sz="1000" dirty="0" err="1">
                <a:latin typeface="Avenir Book"/>
                <a:cs typeface="Avenir Book"/>
              </a:rPr>
              <a:t>Ingenico</a:t>
            </a:r>
            <a:endParaRPr lang="en-US" sz="1000" dirty="0">
              <a:latin typeface="Avenir Book"/>
              <a:cs typeface="Avenir Book"/>
            </a:endParaRPr>
          </a:p>
          <a:p>
            <a:r>
              <a:rPr lang="en-US" sz="1000" dirty="0">
                <a:latin typeface="Avenir Book"/>
                <a:cs typeface="Avenir Book"/>
              </a:rPr>
              <a:t>INNOVIMAX</a:t>
            </a:r>
          </a:p>
          <a:p>
            <a:r>
              <a:rPr lang="en-US" sz="1000" dirty="0">
                <a:latin typeface="Avenir Book"/>
                <a:cs typeface="Avenir Book"/>
              </a:rPr>
              <a:t>Insight Centre for Data Analytics (formerly DERI) at the National University of Ireland, Galway</a:t>
            </a:r>
          </a:p>
          <a:p>
            <a:r>
              <a:rPr lang="en-US" sz="1000" dirty="0" err="1">
                <a:latin typeface="Avenir Book"/>
                <a:cs typeface="Avenir Book"/>
              </a:rPr>
              <a:t>Institut</a:t>
            </a:r>
            <a:r>
              <a:rPr lang="en-US" sz="1000" dirty="0">
                <a:latin typeface="Avenir Book"/>
                <a:cs typeface="Avenir Book"/>
              </a:rPr>
              <a:t> National de </a:t>
            </a:r>
            <a:r>
              <a:rPr lang="en-US" sz="1000" dirty="0" err="1">
                <a:latin typeface="Avenir Book"/>
                <a:cs typeface="Avenir Book"/>
              </a:rPr>
              <a:t>Recherche</a:t>
            </a:r>
            <a:r>
              <a:rPr lang="en-US" sz="1000" dirty="0">
                <a:latin typeface="Avenir Book"/>
                <a:cs typeface="Avenir Book"/>
              </a:rPr>
              <a:t> en </a:t>
            </a:r>
            <a:r>
              <a:rPr lang="en-US" sz="1000" dirty="0" err="1">
                <a:latin typeface="Avenir Book"/>
                <a:cs typeface="Avenir Book"/>
              </a:rPr>
              <a:t>Informatique</a:t>
            </a:r>
            <a:r>
              <a:rPr lang="en-US" sz="1000" dirty="0">
                <a:latin typeface="Avenir Book"/>
                <a:cs typeface="Avenir Book"/>
              </a:rPr>
              <a:t> et en </a:t>
            </a:r>
            <a:r>
              <a:rPr lang="en-US" sz="1000" dirty="0" err="1">
                <a:latin typeface="Avenir Book"/>
                <a:cs typeface="Avenir Book"/>
              </a:rPr>
              <a:t>Automatique</a:t>
            </a:r>
            <a:r>
              <a:rPr lang="en-US" sz="1000" dirty="0">
                <a:latin typeface="Avenir Book"/>
                <a:cs typeface="Avenir Book"/>
              </a:rPr>
              <a:t> (INRIA)</a:t>
            </a:r>
          </a:p>
          <a:p>
            <a:r>
              <a:rPr lang="en-US" sz="1000" dirty="0">
                <a:latin typeface="Avenir Book"/>
                <a:cs typeface="Avenir Book"/>
              </a:rPr>
              <a:t>INSTITUT TELECOM</a:t>
            </a:r>
          </a:p>
          <a:p>
            <a:r>
              <a:rPr lang="en-US" sz="1000" dirty="0">
                <a:latin typeface="Avenir Book"/>
                <a:cs typeface="Avenir Book"/>
              </a:rPr>
              <a:t>Institute of Informatics &amp; Telecommunications (IIT), NCSR</a:t>
            </a:r>
          </a:p>
          <a:p>
            <a:r>
              <a:rPr lang="en-US" sz="1000" dirty="0" err="1">
                <a:latin typeface="Avenir Book"/>
                <a:cs typeface="Avenir Book"/>
              </a:rPr>
              <a:t>Inswave</a:t>
            </a:r>
            <a:r>
              <a:rPr lang="en-US" sz="1000" dirty="0">
                <a:latin typeface="Avenir Book"/>
                <a:cs typeface="Avenir Book"/>
              </a:rPr>
              <a:t> Systems Co., Ltd.</a:t>
            </a:r>
          </a:p>
          <a:p>
            <a:r>
              <a:rPr lang="en-US" sz="1000" dirty="0">
                <a:latin typeface="Avenir Book"/>
                <a:cs typeface="Avenir Book"/>
              </a:rPr>
              <a:t>Intel Corporation</a:t>
            </a:r>
          </a:p>
          <a:p>
            <a:r>
              <a:rPr lang="en-US" sz="1000" dirty="0">
                <a:latin typeface="Avenir Book"/>
                <a:cs typeface="Avenir Book"/>
              </a:rPr>
              <a:t>Interactive Advertising Bureau - IAB</a:t>
            </a:r>
          </a:p>
          <a:p>
            <a:r>
              <a:rPr lang="en-US" sz="1000" dirty="0">
                <a:latin typeface="Avenir Book"/>
                <a:cs typeface="Avenir Book"/>
              </a:rPr>
              <a:t>International Digital Publishing Forum (IDPF)</a:t>
            </a:r>
          </a:p>
          <a:p>
            <a:r>
              <a:rPr lang="en-US" sz="1000" dirty="0">
                <a:latin typeface="Avenir Book"/>
                <a:cs typeface="Avenir Book"/>
              </a:rPr>
              <a:t>International Webmasters Association (IWA) — testimonial</a:t>
            </a:r>
          </a:p>
          <a:p>
            <a:r>
              <a:rPr lang="en-US" sz="1000" dirty="0">
                <a:latin typeface="Avenir Book"/>
                <a:cs typeface="Avenir Book"/>
              </a:rPr>
              <a:t>Internet Academy</a:t>
            </a:r>
          </a:p>
          <a:p>
            <a:r>
              <a:rPr lang="en-US" sz="1000" dirty="0">
                <a:latin typeface="Avenir Book"/>
                <a:cs typeface="Avenir Book"/>
              </a:rPr>
              <a:t>Inventive Designers </a:t>
            </a:r>
            <a:r>
              <a:rPr lang="en-US" sz="1000" dirty="0" err="1">
                <a:latin typeface="Avenir Book"/>
                <a:cs typeface="Avenir Book"/>
              </a:rPr>
              <a:t>n.v</a:t>
            </a:r>
            <a:r>
              <a:rPr lang="en-US" sz="1000" dirty="0">
                <a:latin typeface="Avenir Book"/>
                <a:cs typeface="Avenir Book"/>
              </a:rPr>
              <a:t>. — testimonial</a:t>
            </a:r>
          </a:p>
          <a:p>
            <a:r>
              <a:rPr lang="en-US" sz="1000" dirty="0" err="1">
                <a:latin typeface="Avenir Book"/>
                <a:cs typeface="Avenir Book"/>
              </a:rPr>
              <a:t>Inweb</a:t>
            </a:r>
            <a:r>
              <a:rPr lang="en-US" sz="1000" dirty="0">
                <a:latin typeface="Avenir Book"/>
                <a:cs typeface="Avenir Book"/>
              </a:rPr>
              <a:t> - National Institute of Science and Technology for the Web</a:t>
            </a:r>
          </a:p>
          <a:p>
            <a:r>
              <a:rPr lang="en-US" sz="1000" dirty="0" err="1">
                <a:latin typeface="Avenir Book"/>
                <a:cs typeface="Avenir Book"/>
              </a:rPr>
              <a:t>ip</a:t>
            </a:r>
            <a:r>
              <a:rPr lang="en-US" sz="1000" dirty="0">
                <a:latin typeface="Avenir Book"/>
                <a:cs typeface="Avenir Book"/>
              </a:rPr>
              <a:t>-label</a:t>
            </a:r>
          </a:p>
          <a:p>
            <a:r>
              <a:rPr lang="en-US" sz="1000" dirty="0">
                <a:latin typeface="Avenir Book"/>
                <a:cs typeface="Avenir Book"/>
              </a:rPr>
              <a:t>Iran Web Festival</a:t>
            </a:r>
          </a:p>
          <a:p>
            <a:r>
              <a:rPr lang="en-US" sz="1000" dirty="0">
                <a:latin typeface="Avenir Book"/>
                <a:cs typeface="Avenir Book"/>
              </a:rPr>
              <a:t>Iranian Consortium of National Content</a:t>
            </a:r>
          </a:p>
          <a:p>
            <a:r>
              <a:rPr lang="en-US" sz="1000" dirty="0" err="1">
                <a:latin typeface="Avenir Book"/>
                <a:cs typeface="Avenir Book"/>
              </a:rPr>
              <a:t>Irdeto</a:t>
            </a:r>
            <a:endParaRPr lang="en-US" sz="1000" dirty="0">
              <a:latin typeface="Avenir Book"/>
              <a:cs typeface="Avenir Book"/>
            </a:endParaRPr>
          </a:p>
          <a:p>
            <a:r>
              <a:rPr lang="en-US" sz="1000" dirty="0">
                <a:latin typeface="Avenir Book"/>
                <a:cs typeface="Avenir Book"/>
              </a:rPr>
              <a:t>ISTIC</a:t>
            </a:r>
          </a:p>
          <a:p>
            <a:r>
              <a:rPr lang="en-US" sz="1000" dirty="0">
                <a:latin typeface="Avenir Book"/>
                <a:cs typeface="Avenir Book"/>
              </a:rPr>
              <a:t>Jaguar Land Rover</a:t>
            </a:r>
          </a:p>
          <a:p>
            <a:r>
              <a:rPr lang="en-US" sz="1000" dirty="0">
                <a:latin typeface="Avenir Book"/>
                <a:cs typeface="Avenir Book"/>
              </a:rPr>
              <a:t>Japan Registry Services Co., Ltd.</a:t>
            </a:r>
          </a:p>
          <a:p>
            <a:r>
              <a:rPr lang="en-US" sz="1000" dirty="0" err="1">
                <a:latin typeface="Avenir Book"/>
                <a:cs typeface="Avenir Book"/>
              </a:rPr>
              <a:t>Jataayu</a:t>
            </a:r>
            <a:r>
              <a:rPr lang="en-US" sz="1000" dirty="0">
                <a:latin typeface="Avenir Book"/>
                <a:cs typeface="Avenir Book"/>
              </a:rPr>
              <a:t> Software</a:t>
            </a:r>
          </a:p>
          <a:p>
            <a:r>
              <a:rPr lang="en-US" sz="1000" dirty="0" err="1">
                <a:latin typeface="Avenir Book"/>
                <a:cs typeface="Avenir Book"/>
              </a:rPr>
              <a:t>jig.jp</a:t>
            </a:r>
            <a:r>
              <a:rPr lang="en-US" sz="1000" dirty="0">
                <a:latin typeface="Avenir Book"/>
                <a:cs typeface="Avenir Book"/>
              </a:rPr>
              <a:t> co., ltd.</a:t>
            </a:r>
          </a:p>
          <a:p>
            <a:r>
              <a:rPr lang="en-US" sz="1000" dirty="0">
                <a:latin typeface="Avenir Book"/>
                <a:cs typeface="Avenir Book"/>
              </a:rPr>
              <a:t>JOANNEUM RESEARCH </a:t>
            </a:r>
            <a:r>
              <a:rPr lang="en-US" sz="1000" dirty="0" err="1">
                <a:latin typeface="Avenir Book"/>
                <a:cs typeface="Avenir Book"/>
              </a:rPr>
              <a:t>Forschungsgesellschaft</a:t>
            </a:r>
            <a:r>
              <a:rPr lang="en-US" sz="1000" dirty="0">
                <a:latin typeface="Avenir Book"/>
                <a:cs typeface="Avenir Book"/>
              </a:rPr>
              <a:t> </a:t>
            </a:r>
            <a:r>
              <a:rPr lang="en-US" sz="1000" dirty="0" err="1">
                <a:latin typeface="Avenir Book"/>
                <a:cs typeface="Avenir Book"/>
              </a:rPr>
              <a:t>mbH</a:t>
            </a:r>
            <a:endParaRPr lang="en-US" sz="1000" dirty="0">
              <a:latin typeface="Avenir Book"/>
              <a:cs typeface="Avenir Book"/>
            </a:endParaRPr>
          </a:p>
          <a:p>
            <a:r>
              <a:rPr lang="en-US" sz="1000" dirty="0">
                <a:latin typeface="Avenir Book"/>
                <a:cs typeface="Avenir Book"/>
              </a:rPr>
              <a:t>Joint Info. Systems Comm. of the UK Higher Ed. Funding Council (JISC)</a:t>
            </a:r>
          </a:p>
          <a:p>
            <a:r>
              <a:rPr lang="en-US" sz="1000" dirty="0" err="1">
                <a:latin typeface="Avenir Book"/>
                <a:cs typeface="Avenir Book"/>
              </a:rPr>
              <a:t>Jozef</a:t>
            </a:r>
            <a:r>
              <a:rPr lang="en-US" sz="1000" dirty="0">
                <a:latin typeface="Avenir Book"/>
                <a:cs typeface="Avenir Book"/>
              </a:rPr>
              <a:t> Stefan Institute</a:t>
            </a:r>
          </a:p>
          <a:p>
            <a:r>
              <a:rPr lang="en-US" sz="1000" dirty="0" err="1">
                <a:latin typeface="Avenir Book"/>
                <a:cs typeface="Avenir Book"/>
              </a:rPr>
              <a:t>jQuery</a:t>
            </a:r>
            <a:r>
              <a:rPr lang="en-US" sz="1000" dirty="0">
                <a:latin typeface="Avenir Book"/>
                <a:cs typeface="Avenir Book"/>
              </a:rPr>
              <a:t> Foundation</a:t>
            </a:r>
          </a:p>
          <a:p>
            <a:r>
              <a:rPr lang="en-US" sz="1000" dirty="0">
                <a:latin typeface="Avenir Book"/>
                <a:cs typeface="Avenir Book"/>
              </a:rPr>
              <a:t>JW Player</a:t>
            </a:r>
          </a:p>
          <a:p>
            <a:r>
              <a:rPr lang="en-US" sz="1000" dirty="0">
                <a:latin typeface="Avenir Book"/>
                <a:cs typeface="Avenir Book"/>
              </a:rPr>
              <a:t>Kaiser Permanente</a:t>
            </a:r>
          </a:p>
          <a:p>
            <a:r>
              <a:rPr lang="en-US" sz="1000" dirty="0">
                <a:latin typeface="Avenir Book"/>
                <a:cs typeface="Avenir Book"/>
              </a:rPr>
              <a:t>KDDI CORPORATION</a:t>
            </a:r>
          </a:p>
          <a:p>
            <a:r>
              <a:rPr lang="en-US" sz="1000" dirty="0">
                <a:latin typeface="Avenir Book"/>
                <a:cs typeface="Avenir Book"/>
              </a:rPr>
              <a:t>KIIT College Of Engineering, Gurgaon</a:t>
            </a:r>
          </a:p>
          <a:p>
            <a:r>
              <a:rPr lang="en-US" sz="1000" dirty="0">
                <a:latin typeface="Avenir Book"/>
                <a:cs typeface="Avenir Book"/>
              </a:rPr>
              <a:t>KINGS COLLEGE LONDON</a:t>
            </a:r>
          </a:p>
          <a:p>
            <a:r>
              <a:rPr lang="en-US" sz="1000" dirty="0" err="1">
                <a:latin typeface="Avenir Book"/>
                <a:cs typeface="Avenir Book"/>
              </a:rPr>
              <a:t>kingsoft</a:t>
            </a:r>
            <a:r>
              <a:rPr lang="en-US" sz="1000" dirty="0">
                <a:latin typeface="Avenir Book"/>
                <a:cs typeface="Avenir Book"/>
              </a:rPr>
              <a:t> internet security software</a:t>
            </a:r>
          </a:p>
          <a:p>
            <a:r>
              <a:rPr lang="en-US" sz="1000" dirty="0" err="1">
                <a:latin typeface="Avenir Book"/>
                <a:cs typeface="Avenir Book"/>
              </a:rPr>
              <a:t>Knowbility</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Kolor</a:t>
            </a:r>
            <a:endParaRPr lang="en-US" sz="1000" dirty="0">
              <a:latin typeface="Avenir Book"/>
              <a:cs typeface="Avenir Book"/>
            </a:endParaRPr>
          </a:p>
          <a:p>
            <a:r>
              <a:rPr lang="en-US" sz="1000" dirty="0">
                <a:latin typeface="Avenir Book"/>
                <a:cs typeface="Avenir Book"/>
              </a:rPr>
              <a:t>Lawrence Berkeley National Laboratory</a:t>
            </a:r>
          </a:p>
          <a:p>
            <a:r>
              <a:rPr lang="en-US" sz="1000" dirty="0">
                <a:latin typeface="Avenir Book"/>
                <a:cs typeface="Avenir Book"/>
              </a:rPr>
              <a:t>Lei </a:t>
            </a:r>
            <a:r>
              <a:rPr lang="en-US" sz="1000" dirty="0" err="1">
                <a:latin typeface="Avenir Book"/>
                <a:cs typeface="Avenir Book"/>
              </a:rPr>
              <a:t>Hau'oli</a:t>
            </a:r>
            <a:r>
              <a:rPr lang="en-US" sz="1000" dirty="0">
                <a:latin typeface="Avenir Book"/>
                <a:cs typeface="Avenir Book"/>
              </a:rPr>
              <a:t> Co., Ltd</a:t>
            </a:r>
          </a:p>
          <a:p>
            <a:r>
              <a:rPr lang="en-US" sz="1000" dirty="0" err="1">
                <a:latin typeface="Avenir Book"/>
                <a:cs typeface="Avenir Book"/>
              </a:rPr>
              <a:t>Leiyoo</a:t>
            </a:r>
            <a:r>
              <a:rPr lang="en-US" sz="1000" dirty="0">
                <a:latin typeface="Avenir Book"/>
                <a:cs typeface="Avenir Book"/>
              </a:rPr>
              <a:t> Information Technology Co.</a:t>
            </a:r>
          </a:p>
          <a:p>
            <a:r>
              <a:rPr lang="en-US" sz="1000" dirty="0" err="1">
                <a:latin typeface="Avenir Book"/>
                <a:cs typeface="Avenir Book"/>
              </a:rPr>
              <a:t>Lepidum</a:t>
            </a:r>
            <a:r>
              <a:rPr lang="en-US" sz="1000" dirty="0">
                <a:latin typeface="Avenir Book"/>
                <a:cs typeface="Avenir Book"/>
              </a:rPr>
              <a:t> Company Limited</a:t>
            </a:r>
          </a:p>
          <a:p>
            <a:r>
              <a:rPr lang="en-US" sz="1000" dirty="0" err="1">
                <a:latin typeface="Avenir Book"/>
                <a:cs typeface="Avenir Book"/>
              </a:rPr>
              <a:t>Lex</a:t>
            </a:r>
            <a:r>
              <a:rPr lang="en-US" sz="1000" dirty="0">
                <a:latin typeface="Avenir Book"/>
                <a:cs typeface="Avenir Book"/>
              </a:rPr>
              <a:t> </a:t>
            </a:r>
            <a:r>
              <a:rPr lang="en-US" sz="1000" dirty="0" err="1">
                <a:latin typeface="Avenir Book"/>
                <a:cs typeface="Avenir Book"/>
              </a:rPr>
              <a:t>Machina</a:t>
            </a:r>
            <a:endParaRPr lang="en-US" sz="1000" dirty="0">
              <a:latin typeface="Avenir Book"/>
              <a:cs typeface="Avenir Book"/>
            </a:endParaRPr>
          </a:p>
          <a:p>
            <a:r>
              <a:rPr lang="en-US" sz="1000" dirty="0">
                <a:latin typeface="Avenir Book"/>
                <a:cs typeface="Avenir Book"/>
              </a:rPr>
              <a:t>LG Electronics</a:t>
            </a:r>
          </a:p>
          <a:p>
            <a:r>
              <a:rPr lang="en-US" sz="1000" dirty="0">
                <a:latin typeface="Avenir Book"/>
                <a:cs typeface="Avenir Book"/>
              </a:rPr>
              <a:t>Library of Congress</a:t>
            </a:r>
          </a:p>
          <a:p>
            <a:r>
              <a:rPr lang="en-US" sz="1000" dirty="0" err="1">
                <a:latin typeface="Avenir Book"/>
                <a:cs typeface="Avenir Book"/>
              </a:rPr>
              <a:t>Logius</a:t>
            </a:r>
            <a:endParaRPr lang="en-US" sz="1000" dirty="0">
              <a:latin typeface="Avenir Book"/>
              <a:cs typeface="Avenir Book"/>
            </a:endParaRPr>
          </a:p>
          <a:p>
            <a:r>
              <a:rPr lang="en-US" sz="1000" dirty="0" err="1">
                <a:latin typeface="Avenir Book"/>
                <a:cs typeface="Avenir Book"/>
              </a:rPr>
              <a:t>Logrus</a:t>
            </a:r>
            <a:r>
              <a:rPr lang="en-US" sz="1000" dirty="0">
                <a:latin typeface="Avenir Book"/>
                <a:cs typeface="Avenir Book"/>
              </a:rPr>
              <a:t> Plus LLC</a:t>
            </a:r>
          </a:p>
          <a:p>
            <a:r>
              <a:rPr lang="en-US" sz="1000" dirty="0">
                <a:latin typeface="Avenir Book"/>
                <a:cs typeface="Avenir Book"/>
              </a:rPr>
              <a:t>Los Alamos National Laboratory</a:t>
            </a:r>
          </a:p>
          <a:p>
            <a:r>
              <a:rPr lang="en-US" sz="1000" dirty="0" err="1">
                <a:latin typeface="Avenir Book"/>
                <a:cs typeface="Avenir Book"/>
              </a:rPr>
              <a:t>Lunascape</a:t>
            </a:r>
            <a:r>
              <a:rPr lang="en-US" sz="1000" dirty="0">
                <a:latin typeface="Avenir Book"/>
                <a:cs typeface="Avenir Book"/>
              </a:rPr>
              <a:t> Corporation</a:t>
            </a:r>
          </a:p>
          <a:p>
            <a:r>
              <a:rPr lang="en-US" sz="1000" dirty="0" err="1">
                <a:latin typeface="Avenir Book"/>
                <a:cs typeface="Avenir Book"/>
              </a:rPr>
              <a:t>MarkLogic</a:t>
            </a:r>
            <a:endParaRPr lang="en-US" sz="1000" dirty="0">
              <a:latin typeface="Avenir Book"/>
              <a:cs typeface="Avenir Book"/>
            </a:endParaRPr>
          </a:p>
          <a:p>
            <a:r>
              <a:rPr lang="en-US" sz="1000" dirty="0" err="1">
                <a:latin typeface="Avenir Book"/>
                <a:cs typeface="Avenir Book"/>
              </a:rPr>
              <a:t>Maxthon</a:t>
            </a:r>
            <a:r>
              <a:rPr lang="en-US" sz="1000" dirty="0">
                <a:latin typeface="Avenir Book"/>
                <a:cs typeface="Avenir Book"/>
              </a:rPr>
              <a:t> International Limited</a:t>
            </a:r>
          </a:p>
          <a:p>
            <a:r>
              <a:rPr lang="en-US" sz="1000" dirty="0">
                <a:latin typeface="Avenir Book"/>
                <a:cs typeface="Avenir Book"/>
              </a:rPr>
              <a:t>Mayo Clinic</a:t>
            </a:r>
          </a:p>
          <a:p>
            <a:r>
              <a:rPr lang="en-US" sz="1000" dirty="0">
                <a:latin typeface="Avenir Book"/>
                <a:cs typeface="Avenir Book"/>
              </a:rPr>
              <a:t>Media Access Australia</a:t>
            </a:r>
          </a:p>
          <a:p>
            <a:r>
              <a:rPr lang="en-US" sz="1000" dirty="0" err="1">
                <a:latin typeface="Avenir Book"/>
                <a:cs typeface="Avenir Book"/>
              </a:rPr>
              <a:t>Meraka</a:t>
            </a:r>
            <a:r>
              <a:rPr lang="en-US" sz="1000" dirty="0">
                <a:latin typeface="Avenir Book"/>
                <a:cs typeface="Avenir Book"/>
              </a:rPr>
              <a:t> Institute</a:t>
            </a:r>
          </a:p>
          <a:p>
            <a:r>
              <a:rPr lang="en-US" sz="1000" dirty="0">
                <a:latin typeface="Avenir Book"/>
                <a:cs typeface="Avenir Book"/>
              </a:rPr>
              <a:t>Merchant Advisory Group</a:t>
            </a:r>
          </a:p>
          <a:p>
            <a:r>
              <a:rPr lang="en-US" sz="1000" dirty="0">
                <a:latin typeface="Avenir Book"/>
                <a:cs typeface="Avenir Book"/>
              </a:rPr>
              <a:t>Met Office</a:t>
            </a:r>
          </a:p>
          <a:p>
            <a:r>
              <a:rPr lang="en-US" sz="1000" dirty="0">
                <a:latin typeface="Avenir Book"/>
                <a:cs typeface="Avenir Book"/>
              </a:rPr>
              <a:t>Microsoft Corporation</a:t>
            </a:r>
          </a:p>
          <a:p>
            <a:r>
              <a:rPr lang="en-US" sz="1000" dirty="0">
                <a:latin typeface="Avenir Book"/>
                <a:cs typeface="Avenir Book"/>
              </a:rPr>
              <a:t>MIMOS BHD</a:t>
            </a:r>
          </a:p>
          <a:p>
            <a:r>
              <a:rPr lang="en-US" sz="1000" dirty="0">
                <a:latin typeface="Avenir Book"/>
                <a:cs typeface="Avenir Book"/>
              </a:rPr>
              <a:t>MIND Center for Interdisciplinary Informatics</a:t>
            </a:r>
          </a:p>
          <a:p>
            <a:r>
              <a:rPr lang="en-US" sz="1000" dirty="0" err="1">
                <a:latin typeface="Avenir Book"/>
                <a:cs typeface="Avenir Book"/>
              </a:rPr>
              <a:t>Ministerio</a:t>
            </a:r>
            <a:r>
              <a:rPr lang="en-US" sz="1000" dirty="0">
                <a:latin typeface="Avenir Book"/>
                <a:cs typeface="Avenir Book"/>
              </a:rPr>
              <a:t> de Hacienda y </a:t>
            </a:r>
            <a:r>
              <a:rPr lang="en-US" sz="1000" dirty="0" err="1">
                <a:latin typeface="Avenir Book"/>
                <a:cs typeface="Avenir Book"/>
              </a:rPr>
              <a:t>Administraciones</a:t>
            </a:r>
            <a:r>
              <a:rPr lang="en-US" sz="1000" dirty="0">
                <a:latin typeface="Avenir Book"/>
                <a:cs typeface="Avenir Book"/>
              </a:rPr>
              <a:t> </a:t>
            </a:r>
            <a:r>
              <a:rPr lang="en-US" sz="1000" dirty="0" err="1">
                <a:latin typeface="Avenir Book"/>
                <a:cs typeface="Avenir Book"/>
              </a:rPr>
              <a:t>Públicas</a:t>
            </a:r>
            <a:endParaRPr lang="en-US" sz="1000" dirty="0">
              <a:latin typeface="Avenir Book"/>
              <a:cs typeface="Avenir Book"/>
            </a:endParaRPr>
          </a:p>
          <a:p>
            <a:r>
              <a:rPr lang="en-US" sz="1000" dirty="0">
                <a:latin typeface="Avenir Book"/>
                <a:cs typeface="Avenir Book"/>
              </a:rPr>
              <a:t>MIRAE WEB Inc.</a:t>
            </a:r>
          </a:p>
          <a:p>
            <a:r>
              <a:rPr lang="en-US" sz="1000" dirty="0">
                <a:latin typeface="Avenir Book"/>
                <a:cs typeface="Avenir Book"/>
              </a:rPr>
              <a:t>MITRE Corporation — testimonial</a:t>
            </a:r>
          </a:p>
          <a:p>
            <a:r>
              <a:rPr lang="en-US" sz="1000" dirty="0">
                <a:latin typeface="Avenir Book"/>
                <a:cs typeface="Avenir Book"/>
              </a:rPr>
              <a:t>Mitsubishi Electric Corporation</a:t>
            </a:r>
          </a:p>
          <a:p>
            <a:r>
              <a:rPr lang="en-US" sz="1000" dirty="0" err="1">
                <a:latin typeface="Avenir Book"/>
                <a:cs typeface="Avenir Book"/>
              </a:rPr>
              <a:t>Mitsue</a:t>
            </a:r>
            <a:r>
              <a:rPr lang="en-US" sz="1000" dirty="0">
                <a:latin typeface="Avenir Book"/>
                <a:cs typeface="Avenir Book"/>
              </a:rPr>
              <a:t>-Links Co., Ltd. — testimonial</a:t>
            </a:r>
          </a:p>
          <a:p>
            <a:r>
              <a:rPr lang="en-US" sz="1000" dirty="0" err="1">
                <a:latin typeface="Avenir Book"/>
                <a:cs typeface="Avenir Book"/>
              </a:rPr>
              <a:t>Monohm</a:t>
            </a:r>
            <a:r>
              <a:rPr lang="en-US" sz="1000" dirty="0">
                <a:latin typeface="Avenir Book"/>
                <a:cs typeface="Avenir Book"/>
              </a:rPr>
              <a:t> Inc.</a:t>
            </a:r>
          </a:p>
          <a:p>
            <a:r>
              <a:rPr lang="en-US" sz="1000" dirty="0">
                <a:latin typeface="Avenir Book"/>
                <a:cs typeface="Avenir Book"/>
              </a:rPr>
              <a:t>Monotype Imaging Inc.</a:t>
            </a:r>
          </a:p>
          <a:p>
            <a:r>
              <a:rPr lang="en-US" sz="1000" dirty="0">
                <a:latin typeface="Avenir Book"/>
                <a:cs typeface="Avenir Book"/>
              </a:rPr>
              <a:t>Motion Picture Association of America, Inc.</a:t>
            </a:r>
          </a:p>
          <a:p>
            <a:r>
              <a:rPr lang="en-US" sz="1000" dirty="0" err="1">
                <a:latin typeface="Avenir Book"/>
                <a:cs typeface="Avenir Book"/>
              </a:rPr>
              <a:t>MovieLabs</a:t>
            </a:r>
            <a:endParaRPr lang="en-US" sz="1000" dirty="0">
              <a:latin typeface="Avenir Book"/>
              <a:cs typeface="Avenir Book"/>
            </a:endParaRPr>
          </a:p>
          <a:p>
            <a:r>
              <a:rPr lang="en-US" sz="1000" dirty="0">
                <a:latin typeface="Avenir Book"/>
                <a:cs typeface="Avenir Book"/>
              </a:rPr>
              <a:t>Mozilla Foundation</a:t>
            </a:r>
          </a:p>
          <a:p>
            <a:r>
              <a:rPr lang="en-US" sz="1000" dirty="0" err="1">
                <a:latin typeface="Avenir Book"/>
                <a:cs typeface="Avenir Book"/>
              </a:rPr>
              <a:t>MStar</a:t>
            </a:r>
            <a:r>
              <a:rPr lang="en-US" sz="1000" dirty="0">
                <a:latin typeface="Avenir Book"/>
                <a:cs typeface="Avenir Book"/>
              </a:rPr>
              <a:t> Semiconductor, Inc.</a:t>
            </a:r>
          </a:p>
          <a:p>
            <a:r>
              <a:rPr lang="en-US" sz="1000" dirty="0">
                <a:latin typeface="Avenir Book"/>
                <a:cs typeface="Avenir Book"/>
              </a:rPr>
              <a:t>MTA SZTAKI</a:t>
            </a:r>
          </a:p>
          <a:p>
            <a:r>
              <a:rPr lang="en-US" sz="1000" dirty="0">
                <a:latin typeface="Avenir Book"/>
                <a:cs typeface="Avenir Book"/>
              </a:rPr>
              <a:t>Nanjing University</a:t>
            </a:r>
          </a:p>
          <a:p>
            <a:r>
              <a:rPr lang="en-US" sz="1000" dirty="0">
                <a:latin typeface="Avenir Book"/>
                <a:cs typeface="Avenir Book"/>
              </a:rPr>
              <a:t>National Aeronautics and Space Administration</a:t>
            </a:r>
          </a:p>
          <a:p>
            <a:r>
              <a:rPr lang="en-US" sz="1000" dirty="0">
                <a:latin typeface="Avenir Book"/>
                <a:cs typeface="Avenir Book"/>
              </a:rPr>
              <a:t>National Association of Broadcasters</a:t>
            </a:r>
          </a:p>
          <a:p>
            <a:r>
              <a:rPr lang="en-US" sz="1000" dirty="0">
                <a:latin typeface="Avenir Book"/>
                <a:cs typeface="Avenir Book"/>
              </a:rPr>
              <a:t>National Association of Convenience Stores (NACS)</a:t>
            </a:r>
          </a:p>
          <a:p>
            <a:r>
              <a:rPr lang="en-US" sz="1000" dirty="0">
                <a:latin typeface="Avenir Book"/>
                <a:cs typeface="Avenir Book"/>
              </a:rPr>
              <a:t>National Cancer Institute (NCI)</a:t>
            </a:r>
          </a:p>
          <a:p>
            <a:r>
              <a:rPr lang="en-US" sz="1000" dirty="0">
                <a:latin typeface="Avenir Book"/>
                <a:cs typeface="Avenir Book"/>
              </a:rPr>
              <a:t>National ICT Australia (NICTA) Ltd — testimonial</a:t>
            </a:r>
          </a:p>
          <a:p>
            <a:r>
              <a:rPr lang="en-US" sz="1000" dirty="0">
                <a:latin typeface="Avenir Book"/>
                <a:cs typeface="Avenir Book"/>
              </a:rPr>
              <a:t>NATIONAL INFORMATICS CENTRE</a:t>
            </a:r>
          </a:p>
          <a:p>
            <a:r>
              <a:rPr lang="en-US" sz="1000" dirty="0">
                <a:latin typeface="Avenir Book"/>
                <a:cs typeface="Avenir Book"/>
              </a:rPr>
              <a:t>National Institute of Standards and Technology (NIST)</a:t>
            </a:r>
          </a:p>
          <a:p>
            <a:r>
              <a:rPr lang="en-US" sz="1000" dirty="0">
                <a:latin typeface="Avenir Book"/>
                <a:cs typeface="Avenir Book"/>
              </a:rPr>
              <a:t>National Research University 'Higher School of Economics' - Centre of Semantic Technologies</a:t>
            </a:r>
          </a:p>
          <a:p>
            <a:r>
              <a:rPr lang="en-US" sz="1000" dirty="0" err="1">
                <a:latin typeface="Avenir Book"/>
                <a:cs typeface="Avenir Book"/>
              </a:rPr>
              <a:t>Nbreds</a:t>
            </a:r>
            <a:endParaRPr lang="en-US" sz="1000" dirty="0">
              <a:latin typeface="Avenir Book"/>
              <a:cs typeface="Avenir Book"/>
            </a:endParaRPr>
          </a:p>
          <a:p>
            <a:r>
              <a:rPr lang="en-US" sz="1000" dirty="0">
                <a:latin typeface="Avenir Book"/>
                <a:cs typeface="Avenir Book"/>
              </a:rPr>
              <a:t>NEC Corporation — testimonial</a:t>
            </a:r>
          </a:p>
          <a:p>
            <a:r>
              <a:rPr lang="en-US" sz="1000" dirty="0" err="1">
                <a:latin typeface="Avenir Book"/>
                <a:cs typeface="Avenir Book"/>
              </a:rPr>
              <a:t>netage.nl</a:t>
            </a:r>
            <a:endParaRPr lang="en-US" sz="1000" dirty="0">
              <a:latin typeface="Avenir Book"/>
              <a:cs typeface="Avenir Book"/>
            </a:endParaRPr>
          </a:p>
          <a:p>
            <a:r>
              <a:rPr lang="en-US" sz="1000" dirty="0">
                <a:latin typeface="Avenir Book"/>
                <a:cs typeface="Avenir Book"/>
              </a:rPr>
              <a:t>Netflix Inc.</a:t>
            </a:r>
          </a:p>
          <a:p>
            <a:r>
              <a:rPr lang="en-US" sz="1000" dirty="0">
                <a:latin typeface="Avenir Book"/>
                <a:cs typeface="Avenir Book"/>
              </a:rPr>
              <a:t>Network Advertising Initiative</a:t>
            </a:r>
          </a:p>
          <a:p>
            <a:r>
              <a:rPr lang="en-US" sz="1000" dirty="0">
                <a:latin typeface="Avenir Book"/>
                <a:cs typeface="Avenir Book"/>
              </a:rPr>
              <a:t>New Relic, Inc.</a:t>
            </a:r>
          </a:p>
          <a:p>
            <a:r>
              <a:rPr lang="en-US" sz="1000" dirty="0" err="1">
                <a:latin typeface="Avenir Book"/>
                <a:cs typeface="Avenir Book"/>
              </a:rPr>
              <a:t>Newphoria</a:t>
            </a:r>
            <a:r>
              <a:rPr lang="en-US" sz="1000" dirty="0">
                <a:latin typeface="Avenir Book"/>
                <a:cs typeface="Avenir Book"/>
              </a:rPr>
              <a:t> Corporation</a:t>
            </a:r>
          </a:p>
          <a:p>
            <a:r>
              <a:rPr lang="en-US" sz="1000" dirty="0">
                <a:latin typeface="Avenir Book"/>
                <a:cs typeface="Avenir Book"/>
              </a:rPr>
              <a:t>NHK (Japan Broadcasting Corporation)</a:t>
            </a:r>
          </a:p>
          <a:p>
            <a:r>
              <a:rPr lang="en-US" sz="1000" dirty="0" err="1">
                <a:latin typeface="Avenir Book"/>
                <a:cs typeface="Avenir Book"/>
              </a:rPr>
              <a:t>NIC.br</a:t>
            </a:r>
            <a:r>
              <a:rPr lang="en-US" sz="1000" dirty="0">
                <a:latin typeface="Avenir Book"/>
                <a:cs typeface="Avenir Book"/>
              </a:rPr>
              <a:t> - Brazilian Network Information Center</a:t>
            </a:r>
          </a:p>
          <a:p>
            <a:r>
              <a:rPr lang="en-US" sz="1000" dirty="0">
                <a:latin typeface="Avenir Book"/>
                <a:cs typeface="Avenir Book"/>
              </a:rPr>
              <a:t>Nippon Telegraph &amp; Telephone Corp. (NTT)</a:t>
            </a:r>
          </a:p>
          <a:p>
            <a:r>
              <a:rPr lang="en-US" sz="1000" dirty="0">
                <a:latin typeface="Avenir Book"/>
                <a:cs typeface="Avenir Book"/>
              </a:rPr>
              <a:t>Nokia Corporation — testimonial</a:t>
            </a:r>
          </a:p>
          <a:p>
            <a:r>
              <a:rPr lang="en-US" sz="1000" dirty="0" err="1">
                <a:latin typeface="Avenir Book"/>
                <a:cs typeface="Avenir Book"/>
              </a:rPr>
              <a:t>Nomensa</a:t>
            </a:r>
            <a:endParaRPr lang="en-US" sz="1000" dirty="0">
              <a:latin typeface="Avenir Book"/>
              <a:cs typeface="Avenir Book"/>
            </a:endParaRPr>
          </a:p>
          <a:p>
            <a:r>
              <a:rPr lang="en-US" sz="1000" dirty="0" err="1">
                <a:latin typeface="Avenir Book"/>
                <a:cs typeface="Avenir Book"/>
              </a:rPr>
              <a:t>Nominet</a:t>
            </a:r>
            <a:endParaRPr lang="en-US" sz="1000" dirty="0">
              <a:latin typeface="Avenir Book"/>
              <a:cs typeface="Avenir Book"/>
            </a:endParaRPr>
          </a:p>
          <a:p>
            <a:r>
              <a:rPr lang="en-US" sz="1000" dirty="0">
                <a:latin typeface="Avenir Book"/>
                <a:cs typeface="Avenir Book"/>
              </a:rPr>
              <a:t>NRU ITMO</a:t>
            </a:r>
          </a:p>
          <a:p>
            <a:r>
              <a:rPr lang="en-US" sz="1000" dirty="0">
                <a:latin typeface="Avenir Book"/>
                <a:cs typeface="Avenir Book"/>
              </a:rPr>
              <a:t>NTT DoCoMo</a:t>
            </a:r>
          </a:p>
          <a:p>
            <a:r>
              <a:rPr lang="en-US" sz="1000" dirty="0">
                <a:latin typeface="Avenir Book"/>
                <a:cs typeface="Avenir Book"/>
              </a:rPr>
              <a:t>Nuance Communications, Inc.</a:t>
            </a:r>
          </a:p>
          <a:p>
            <a:r>
              <a:rPr lang="en-US" sz="1000" dirty="0">
                <a:latin typeface="Avenir Book"/>
                <a:cs typeface="Avenir Book"/>
              </a:rPr>
              <a:t>OASIS (Organization for the Advancement of Structured Information Standards)</a:t>
            </a:r>
          </a:p>
          <a:p>
            <a:r>
              <a:rPr lang="en-US" sz="1000" dirty="0">
                <a:latin typeface="Avenir Book"/>
                <a:cs typeface="Avenir Book"/>
              </a:rPr>
              <a:t>Object Management Group, Inc. (OMG)</a:t>
            </a:r>
          </a:p>
          <a:p>
            <a:r>
              <a:rPr lang="en-US" sz="1000" dirty="0">
                <a:latin typeface="Avenir Book"/>
                <a:cs typeface="Avenir Book"/>
              </a:rPr>
              <a:t>OCLC (Online Computer Library Center, Inc.)</a:t>
            </a:r>
          </a:p>
          <a:p>
            <a:r>
              <a:rPr lang="en-US" sz="1000" dirty="0">
                <a:latin typeface="Avenir Book"/>
                <a:cs typeface="Avenir Book"/>
              </a:rPr>
              <a:t>Office of the Government Chief Information Officer (OGCIO)</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Nacional</a:t>
            </a:r>
            <a:r>
              <a:rPr lang="en-US" sz="1000" dirty="0">
                <a:latin typeface="Avenir Book"/>
                <a:cs typeface="Avenir Book"/>
              </a:rPr>
              <a:t> de </a:t>
            </a:r>
            <a:r>
              <a:rPr lang="en-US" sz="1000" dirty="0" err="1">
                <a:latin typeface="Avenir Book"/>
                <a:cs typeface="Avenir Book"/>
              </a:rPr>
              <a:t>Tecnologías</a:t>
            </a:r>
            <a:r>
              <a:rPr lang="en-US" sz="1000" dirty="0">
                <a:latin typeface="Avenir Book"/>
                <a:cs typeface="Avenir Book"/>
              </a:rPr>
              <a:t> de </a:t>
            </a:r>
            <a:r>
              <a:rPr lang="en-US" sz="1000" dirty="0" err="1">
                <a:latin typeface="Avenir Book"/>
                <a:cs typeface="Avenir Book"/>
              </a:rPr>
              <a:t>Información</a:t>
            </a:r>
            <a:r>
              <a:rPr lang="en-US" sz="1000" dirty="0">
                <a:latin typeface="Avenir Book"/>
                <a:cs typeface="Avenir Book"/>
              </a:rPr>
              <a:t> - ONTI - </a:t>
            </a:r>
            <a:r>
              <a:rPr lang="en-US" sz="1000" dirty="0" err="1">
                <a:latin typeface="Avenir Book"/>
                <a:cs typeface="Avenir Book"/>
              </a:rPr>
              <a:t>SsTG</a:t>
            </a:r>
            <a:r>
              <a:rPr lang="en-US" sz="1000" dirty="0">
                <a:latin typeface="Avenir Book"/>
                <a:cs typeface="Avenir Book"/>
              </a:rPr>
              <a:t> - JGM</a:t>
            </a:r>
          </a:p>
          <a:p>
            <a:r>
              <a:rPr lang="en-US" sz="1000" dirty="0" err="1">
                <a:latin typeface="Avenir Book"/>
                <a:cs typeface="Avenir Book"/>
              </a:rPr>
              <a:t>Oficina</a:t>
            </a:r>
            <a:r>
              <a:rPr lang="en-US" sz="1000" dirty="0">
                <a:latin typeface="Avenir Book"/>
                <a:cs typeface="Avenir Book"/>
              </a:rPr>
              <a:t> </a:t>
            </a:r>
            <a:r>
              <a:rPr lang="en-US" sz="1000" dirty="0" err="1">
                <a:latin typeface="Avenir Book"/>
                <a:cs typeface="Avenir Book"/>
              </a:rPr>
              <a:t>Presidencial</a:t>
            </a:r>
            <a:r>
              <a:rPr lang="en-US" sz="1000" dirty="0">
                <a:latin typeface="Avenir Book"/>
                <a:cs typeface="Avenir Book"/>
              </a:rPr>
              <a:t> de </a:t>
            </a:r>
            <a:r>
              <a:rPr lang="en-US" sz="1000" dirty="0" err="1">
                <a:latin typeface="Avenir Book"/>
                <a:cs typeface="Avenir Book"/>
              </a:rPr>
              <a:t>Tecnologias</a:t>
            </a:r>
            <a:r>
              <a:rPr lang="en-US" sz="1000" dirty="0">
                <a:latin typeface="Avenir Book"/>
                <a:cs typeface="Avenir Book"/>
              </a:rPr>
              <a:t> de la </a:t>
            </a:r>
            <a:r>
              <a:rPr lang="en-US" sz="1000" dirty="0" err="1">
                <a:latin typeface="Avenir Book"/>
                <a:cs typeface="Avenir Book"/>
              </a:rPr>
              <a:t>Informacion</a:t>
            </a:r>
            <a:r>
              <a:rPr lang="en-US" sz="1000" dirty="0">
                <a:latin typeface="Avenir Book"/>
                <a:cs typeface="Avenir Book"/>
              </a:rPr>
              <a:t> y </a:t>
            </a:r>
            <a:r>
              <a:rPr lang="en-US" sz="1000" dirty="0" err="1">
                <a:latin typeface="Avenir Book"/>
                <a:cs typeface="Avenir Book"/>
              </a:rPr>
              <a:t>Comunicacion</a:t>
            </a:r>
            <a:r>
              <a:rPr lang="en-US" sz="1000" dirty="0">
                <a:latin typeface="Avenir Book"/>
                <a:cs typeface="Avenir Book"/>
              </a:rPr>
              <a:t> (OPTIC)</a:t>
            </a:r>
          </a:p>
          <a:p>
            <a:r>
              <a:rPr lang="en-US" sz="1000" dirty="0">
                <a:latin typeface="Avenir Book"/>
                <a:cs typeface="Avenir Book"/>
              </a:rPr>
              <a:t>Online Publishers Association</a:t>
            </a:r>
          </a:p>
          <a:p>
            <a:r>
              <a:rPr lang="en-US" sz="1000" dirty="0" err="1">
                <a:latin typeface="Avenir Book"/>
                <a:cs typeface="Avenir Book"/>
              </a:rPr>
              <a:t>Ontos</a:t>
            </a:r>
            <a:r>
              <a:rPr lang="en-US" sz="1000" dirty="0">
                <a:latin typeface="Avenir Book"/>
                <a:cs typeface="Avenir Book"/>
              </a:rPr>
              <a:t> AG</a:t>
            </a:r>
          </a:p>
          <a:p>
            <a:r>
              <a:rPr lang="en-US" sz="1000" dirty="0" err="1">
                <a:latin typeface="Avenir Book"/>
                <a:cs typeface="Avenir Book"/>
              </a:rPr>
              <a:t>Ontotext</a:t>
            </a:r>
            <a:endParaRPr lang="en-US" sz="1000" dirty="0">
              <a:latin typeface="Avenir Book"/>
              <a:cs typeface="Avenir Book"/>
            </a:endParaRPr>
          </a:p>
          <a:p>
            <a:r>
              <a:rPr lang="en-US" sz="1000" dirty="0">
                <a:latin typeface="Avenir Book"/>
                <a:cs typeface="Avenir Book"/>
              </a:rPr>
              <a:t>Open Geospatial Consortium</a:t>
            </a:r>
          </a:p>
          <a:p>
            <a:r>
              <a:rPr lang="en-US" sz="1000" dirty="0">
                <a:latin typeface="Avenir Book"/>
                <a:cs typeface="Avenir Book"/>
              </a:rPr>
              <a:t>The Open University</a:t>
            </a:r>
          </a:p>
          <a:p>
            <a:r>
              <a:rPr lang="en-US" sz="1000" dirty="0" err="1">
                <a:latin typeface="Avenir Book"/>
                <a:cs typeface="Avenir Book"/>
              </a:rPr>
              <a:t>OpenCar</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Opendi</a:t>
            </a:r>
            <a:r>
              <a:rPr lang="en-US" sz="1000" dirty="0">
                <a:latin typeface="Avenir Book"/>
                <a:cs typeface="Avenir Book"/>
              </a:rPr>
              <a:t> AG — testimonial</a:t>
            </a:r>
          </a:p>
          <a:p>
            <a:r>
              <a:rPr lang="en-US" sz="1000" dirty="0" err="1">
                <a:latin typeface="Avenir Book"/>
                <a:cs typeface="Avenir Book"/>
              </a:rPr>
              <a:t>OpenLink</a:t>
            </a:r>
            <a:r>
              <a:rPr lang="en-US" sz="1000" dirty="0">
                <a:latin typeface="Avenir Book"/>
                <a:cs typeface="Avenir Book"/>
              </a:rPr>
              <a:t> Software Inc.</a:t>
            </a:r>
          </a:p>
          <a:p>
            <a:r>
              <a:rPr lang="en-US" sz="1000" dirty="0" err="1">
                <a:latin typeface="Avenir Book"/>
                <a:cs typeface="Avenir Book"/>
              </a:rPr>
              <a:t>Openstream</a:t>
            </a:r>
            <a:r>
              <a:rPr lang="en-US" sz="1000" dirty="0">
                <a:latin typeface="Avenir Book"/>
                <a:cs typeface="Avenir Book"/>
              </a:rPr>
              <a:t>, Inc.</a:t>
            </a:r>
          </a:p>
          <a:p>
            <a:r>
              <a:rPr lang="en-US" sz="1000" dirty="0">
                <a:latin typeface="Avenir Book"/>
                <a:cs typeface="Avenir Book"/>
              </a:rPr>
              <a:t>Opera Software — testimonial</a:t>
            </a:r>
          </a:p>
          <a:p>
            <a:r>
              <a:rPr lang="en-US" sz="1000" dirty="0">
                <a:latin typeface="Avenir Book"/>
                <a:cs typeface="Avenir Book"/>
              </a:rPr>
              <a:t>Oracle Corporation</a:t>
            </a:r>
          </a:p>
          <a:p>
            <a:r>
              <a:rPr lang="en-US" sz="1000" dirty="0">
                <a:latin typeface="Avenir Book"/>
                <a:cs typeface="Avenir Book"/>
              </a:rPr>
              <a:t>Orange</a:t>
            </a:r>
          </a:p>
          <a:p>
            <a:r>
              <a:rPr lang="en-US" sz="1000" dirty="0">
                <a:latin typeface="Avenir Book"/>
                <a:cs typeface="Avenir Book"/>
              </a:rPr>
              <a:t>Ordnance Survey</a:t>
            </a:r>
          </a:p>
          <a:p>
            <a:r>
              <a:rPr lang="en-US" sz="1000" dirty="0">
                <a:latin typeface="Avenir Book"/>
                <a:cs typeface="Avenir Book"/>
              </a:rPr>
              <a:t>ORO Co., Ltd — testimonial</a:t>
            </a:r>
          </a:p>
          <a:p>
            <a:r>
              <a:rPr lang="en-US" sz="1000" dirty="0">
                <a:latin typeface="Avenir Book"/>
                <a:cs typeface="Avenir Book"/>
              </a:rPr>
              <a:t>Pacific Northwest National Laboratory</a:t>
            </a:r>
          </a:p>
          <a:p>
            <a:r>
              <a:rPr lang="en-US" sz="1000" dirty="0">
                <a:latin typeface="Avenir Book"/>
                <a:cs typeface="Avenir Book"/>
              </a:rPr>
              <a:t>Panasonic Corporation</a:t>
            </a:r>
          </a:p>
          <a:p>
            <a:r>
              <a:rPr lang="en-US" sz="1000" dirty="0" err="1">
                <a:latin typeface="Avenir Book"/>
                <a:cs typeface="Avenir Book"/>
              </a:rPr>
              <a:t>pandora</a:t>
            </a:r>
            <a:r>
              <a:rPr lang="en-US" sz="1000" dirty="0">
                <a:latin typeface="Avenir Book"/>
                <a:cs typeface="Avenir Book"/>
              </a:rPr>
              <a:t> </a:t>
            </a:r>
            <a:r>
              <a:rPr lang="en-US" sz="1000" dirty="0" err="1">
                <a:latin typeface="Avenir Book"/>
                <a:cs typeface="Avenir Book"/>
              </a:rPr>
              <a:t>tv</a:t>
            </a:r>
            <a:endParaRPr lang="en-US" sz="1000" dirty="0">
              <a:latin typeface="Avenir Book"/>
              <a:cs typeface="Avenir Book"/>
            </a:endParaRPr>
          </a:p>
          <a:p>
            <a:r>
              <a:rPr lang="en-US" sz="1000" dirty="0" err="1">
                <a:latin typeface="Avenir Book"/>
                <a:cs typeface="Avenir Book"/>
              </a:rPr>
              <a:t>PayGate</a:t>
            </a:r>
            <a:endParaRPr lang="en-US" sz="1000" dirty="0">
              <a:latin typeface="Avenir Book"/>
              <a:cs typeface="Avenir Book"/>
            </a:endParaRPr>
          </a:p>
          <a:p>
            <a:r>
              <a:rPr lang="en-US" sz="1000" dirty="0">
                <a:latin typeface="Avenir Book"/>
                <a:cs typeface="Avenir Book"/>
              </a:rPr>
              <a:t>Pearson </a:t>
            </a:r>
            <a:r>
              <a:rPr lang="en-US" sz="1000" dirty="0" err="1">
                <a:latin typeface="Avenir Book"/>
                <a:cs typeface="Avenir Book"/>
              </a:rPr>
              <a:t>plc</a:t>
            </a:r>
            <a:endParaRPr lang="en-US" sz="1000" dirty="0">
              <a:latin typeface="Avenir Book"/>
              <a:cs typeface="Avenir Book"/>
            </a:endParaRPr>
          </a:p>
          <a:p>
            <a:r>
              <a:rPr lang="en-US" sz="1000" dirty="0">
                <a:latin typeface="Avenir Book"/>
                <a:cs typeface="Avenir Book"/>
              </a:rPr>
              <a:t>Plantronics, Inc.</a:t>
            </a:r>
          </a:p>
          <a:p>
            <a:r>
              <a:rPr lang="en-US" sz="1000" dirty="0" err="1">
                <a:latin typeface="Avenir Book"/>
                <a:cs typeface="Avenir Book"/>
              </a:rPr>
              <a:t>Pozitron</a:t>
            </a:r>
            <a:endParaRPr lang="en-US" sz="1000" dirty="0">
              <a:latin typeface="Avenir Book"/>
              <a:cs typeface="Avenir Book"/>
            </a:endParaRPr>
          </a:p>
          <a:p>
            <a:r>
              <a:rPr lang="en-US" sz="1000" dirty="0" err="1">
                <a:latin typeface="Avenir Book"/>
                <a:cs typeface="Avenir Book"/>
              </a:rPr>
              <a:t>Profium</a:t>
            </a:r>
            <a:r>
              <a:rPr lang="en-US" sz="1000" dirty="0">
                <a:latin typeface="Avenir Book"/>
                <a:cs typeface="Avenir Book"/>
              </a:rPr>
              <a:t> Ltd. — testimonial</a:t>
            </a:r>
          </a:p>
          <a:p>
            <a:r>
              <a:rPr lang="en-US" sz="1000" dirty="0" err="1">
                <a:latin typeface="Avenir Book"/>
                <a:cs typeface="Avenir Book"/>
              </a:rPr>
              <a:t>Programa</a:t>
            </a:r>
            <a:r>
              <a:rPr lang="en-US" sz="1000" dirty="0">
                <a:latin typeface="Avenir Book"/>
                <a:cs typeface="Avenir Book"/>
              </a:rPr>
              <a:t> de </a:t>
            </a:r>
            <a:r>
              <a:rPr lang="en-US" sz="1000" dirty="0" err="1">
                <a:latin typeface="Avenir Book"/>
                <a:cs typeface="Avenir Book"/>
              </a:rPr>
              <a:t>Pos-Graduacao</a:t>
            </a:r>
            <a:r>
              <a:rPr lang="en-US" sz="1000" dirty="0">
                <a:latin typeface="Avenir Book"/>
                <a:cs typeface="Avenir Book"/>
              </a:rPr>
              <a:t> </a:t>
            </a:r>
            <a:r>
              <a:rPr lang="en-US" sz="1000" dirty="0" err="1">
                <a:latin typeface="Avenir Book"/>
                <a:cs typeface="Avenir Book"/>
              </a:rPr>
              <a:t>em</a:t>
            </a:r>
            <a:r>
              <a:rPr lang="en-US" sz="1000" dirty="0">
                <a:latin typeface="Avenir Book"/>
                <a:cs typeface="Avenir Book"/>
              </a:rPr>
              <a:t> </a:t>
            </a:r>
            <a:r>
              <a:rPr lang="en-US" sz="1000" dirty="0" err="1">
                <a:latin typeface="Avenir Book"/>
                <a:cs typeface="Avenir Book"/>
              </a:rPr>
              <a:t>Informatica</a:t>
            </a:r>
            <a:r>
              <a:rPr lang="en-US" sz="1000" dirty="0">
                <a:latin typeface="Avenir Book"/>
                <a:cs typeface="Avenir Book"/>
              </a:rPr>
              <a:t>, </a:t>
            </a:r>
            <a:r>
              <a:rPr lang="en-US" sz="1000" dirty="0" err="1">
                <a:latin typeface="Avenir Book"/>
                <a:cs typeface="Avenir Book"/>
              </a:rPr>
              <a:t>Universidade</a:t>
            </a:r>
            <a:r>
              <a:rPr lang="en-US" sz="1000" dirty="0">
                <a:latin typeface="Avenir Book"/>
                <a:cs typeface="Avenir Book"/>
              </a:rPr>
              <a:t> Federal do </a:t>
            </a:r>
            <a:r>
              <a:rPr lang="en-US" sz="1000" dirty="0" err="1">
                <a:latin typeface="Avenir Book"/>
                <a:cs typeface="Avenir Book"/>
              </a:rPr>
              <a:t>Espirito</a:t>
            </a:r>
            <a:r>
              <a:rPr lang="en-US" sz="1000" dirty="0">
                <a:latin typeface="Avenir Book"/>
                <a:cs typeface="Avenir Book"/>
              </a:rPr>
              <a:t> Santo</a:t>
            </a:r>
          </a:p>
          <a:p>
            <a:r>
              <a:rPr lang="en-US" sz="1000" dirty="0" err="1">
                <a:latin typeface="Avenir Book"/>
                <a:cs typeface="Avenir Book"/>
              </a:rPr>
              <a:t>Prolifogy</a:t>
            </a:r>
            <a:r>
              <a:rPr lang="en-US" sz="1000" dirty="0">
                <a:latin typeface="Avenir Book"/>
                <a:cs typeface="Avenir Book"/>
              </a:rPr>
              <a:t> Inc.</a:t>
            </a:r>
          </a:p>
          <a:p>
            <a:r>
              <a:rPr lang="en-US" sz="1000" dirty="0" err="1">
                <a:latin typeface="Avenir Book"/>
                <a:cs typeface="Avenir Book"/>
              </a:rPr>
              <a:t>Prometheo</a:t>
            </a:r>
            <a:endParaRPr lang="en-US" sz="1000" dirty="0">
              <a:latin typeface="Avenir Book"/>
              <a:cs typeface="Avenir Book"/>
            </a:endParaRPr>
          </a:p>
          <a:p>
            <a:r>
              <a:rPr lang="en-US" sz="1000" dirty="0" err="1">
                <a:latin typeface="Avenir Book"/>
                <a:cs typeface="Avenir Book"/>
              </a:rPr>
              <a:t>Qihoo</a:t>
            </a:r>
            <a:r>
              <a:rPr lang="en-US" sz="1000" dirty="0">
                <a:latin typeface="Avenir Book"/>
                <a:cs typeface="Avenir Book"/>
              </a:rPr>
              <a:t> 360 Technology Co Ltd</a:t>
            </a:r>
          </a:p>
          <a:p>
            <a:r>
              <a:rPr lang="en-US" sz="1000" dirty="0">
                <a:latin typeface="Avenir Book"/>
                <a:cs typeface="Avenir Book"/>
              </a:rPr>
              <a:t>Qualcomm Innovation Center, </a:t>
            </a:r>
            <a:r>
              <a:rPr lang="en-US" sz="1000" dirty="0" err="1">
                <a:latin typeface="Avenir Book"/>
                <a:cs typeface="Avenir Book"/>
              </a:rPr>
              <a:t>Inc</a:t>
            </a:r>
            <a:endParaRPr lang="en-US" sz="1000" dirty="0">
              <a:latin typeface="Avenir Book"/>
              <a:cs typeface="Avenir Book"/>
            </a:endParaRPr>
          </a:p>
          <a:p>
            <a:r>
              <a:rPr lang="en-US" sz="1000" dirty="0" err="1">
                <a:latin typeface="Avenir Book"/>
                <a:cs typeface="Avenir Book"/>
              </a:rPr>
              <a:t>Quixey</a:t>
            </a:r>
            <a:endParaRPr lang="en-US" sz="1000" dirty="0">
              <a:latin typeface="Avenir Book"/>
              <a:cs typeface="Avenir Book"/>
            </a:endParaRPr>
          </a:p>
          <a:p>
            <a:r>
              <a:rPr lang="en-US" sz="1000" dirty="0" err="1">
                <a:latin typeface="Avenir Book"/>
                <a:cs typeface="Avenir Book"/>
              </a:rPr>
              <a:t>Rabobank</a:t>
            </a:r>
            <a:r>
              <a:rPr lang="en-US" sz="1000" dirty="0">
                <a:latin typeface="Avenir Book"/>
                <a:cs typeface="Avenir Book"/>
              </a:rPr>
              <a:t> Nederland</a:t>
            </a:r>
          </a:p>
          <a:p>
            <a:r>
              <a:rPr lang="en-US" sz="1000" dirty="0" err="1">
                <a:latin typeface="Avenir Book"/>
                <a:cs typeface="Avenir Book"/>
              </a:rPr>
              <a:t>Rakuten,Inc</a:t>
            </a:r>
            <a:r>
              <a:rPr lang="en-US" sz="1000" dirty="0">
                <a:latin typeface="Avenir Book"/>
                <a:cs typeface="Avenir Book"/>
              </a:rPr>
              <a:t>.</a:t>
            </a:r>
          </a:p>
          <a:p>
            <a:r>
              <a:rPr lang="en-US" sz="1000" dirty="0">
                <a:latin typeface="Avenir Book"/>
                <a:cs typeface="Avenir Book"/>
              </a:rPr>
              <a:t>Red Hat</a:t>
            </a:r>
          </a:p>
          <a:p>
            <a:r>
              <a:rPr lang="en-US" sz="1000" dirty="0" err="1">
                <a:latin typeface="Avenir Book"/>
                <a:cs typeface="Avenir Book"/>
              </a:rPr>
              <a:t>RenderX</a:t>
            </a:r>
            <a:endParaRPr lang="en-US" sz="1000" dirty="0">
              <a:latin typeface="Avenir Book"/>
              <a:cs typeface="Avenir Book"/>
            </a:endParaRPr>
          </a:p>
          <a:p>
            <a:r>
              <a:rPr lang="en-US" sz="1000" dirty="0">
                <a:latin typeface="Avenir Book"/>
                <a:cs typeface="Avenir Book"/>
              </a:rPr>
              <a:t>RICOM Inc.</a:t>
            </a:r>
          </a:p>
          <a:p>
            <a:r>
              <a:rPr lang="en-US" sz="1000" dirty="0">
                <a:latin typeface="Avenir Book"/>
                <a:cs typeface="Avenir Book"/>
              </a:rPr>
              <a:t>Ripple Labs, Inc.</a:t>
            </a:r>
          </a:p>
          <a:p>
            <a:r>
              <a:rPr lang="en-US" sz="1000" dirty="0">
                <a:latin typeface="Avenir Book"/>
                <a:cs typeface="Avenir Book"/>
              </a:rPr>
              <a:t>Ripple News</a:t>
            </a:r>
          </a:p>
          <a:p>
            <a:r>
              <a:rPr lang="en-US" sz="1000" dirty="0">
                <a:latin typeface="Avenir Book"/>
                <a:cs typeface="Avenir Book"/>
              </a:rPr>
              <a:t>RITT</a:t>
            </a:r>
          </a:p>
          <a:p>
            <a:r>
              <a:rPr lang="en-US" sz="1000" dirty="0">
                <a:latin typeface="Avenir Book"/>
                <a:cs typeface="Avenir Book"/>
              </a:rPr>
              <a:t>Royal National Institute of Blind People (RNIB)</a:t>
            </a:r>
          </a:p>
          <a:p>
            <a:r>
              <a:rPr lang="en-US" sz="1000" dirty="0">
                <a:latin typeface="Avenir Book"/>
                <a:cs typeface="Avenir Book"/>
              </a:rPr>
              <a:t>Samsung Electronics Co., Ltd. — testimonial</a:t>
            </a:r>
          </a:p>
          <a:p>
            <a:r>
              <a:rPr lang="en-US" sz="1000" dirty="0" err="1">
                <a:latin typeface="Avenir Book"/>
                <a:cs typeface="Avenir Book"/>
              </a:rPr>
              <a:t>SemanticWeb.com</a:t>
            </a:r>
            <a:endParaRPr lang="en-US" sz="1000" dirty="0">
              <a:latin typeface="Avenir Book"/>
              <a:cs typeface="Avenir Book"/>
            </a:endParaRPr>
          </a:p>
          <a:p>
            <a:r>
              <a:rPr lang="en-US" sz="1000" dirty="0" err="1">
                <a:latin typeface="Avenir Book"/>
                <a:cs typeface="Avenir Book"/>
              </a:rPr>
              <a:t>Senac</a:t>
            </a:r>
            <a:r>
              <a:rPr lang="en-US" sz="1000" dirty="0">
                <a:latin typeface="Avenir Book"/>
                <a:cs typeface="Avenir Book"/>
              </a:rPr>
              <a:t> Sao Paulo</a:t>
            </a:r>
          </a:p>
          <a:p>
            <a:r>
              <a:rPr lang="en-US" sz="1000" dirty="0" err="1">
                <a:latin typeface="Avenir Book"/>
                <a:cs typeface="Avenir Book"/>
              </a:rPr>
              <a:t>Sencha</a:t>
            </a:r>
            <a:r>
              <a:rPr lang="en-US" sz="1000" dirty="0">
                <a:latin typeface="Avenir Book"/>
                <a:cs typeface="Avenir Book"/>
              </a:rPr>
              <a:t> Inc.</a:t>
            </a:r>
          </a:p>
          <a:p>
            <a:r>
              <a:rPr lang="en-US" sz="1000" dirty="0">
                <a:latin typeface="Avenir Book"/>
                <a:cs typeface="Avenir Book"/>
              </a:rPr>
              <a:t>SERPRO (Brazilian Federal Agency of Information Technology)</a:t>
            </a:r>
          </a:p>
          <a:p>
            <a:r>
              <a:rPr lang="en-US" sz="1000" dirty="0" err="1">
                <a:latin typeface="Avenir Book"/>
                <a:cs typeface="Avenir Book"/>
              </a:rPr>
              <a:t>Sevencards</a:t>
            </a:r>
            <a:r>
              <a:rPr lang="en-US" sz="1000" dirty="0">
                <a:latin typeface="Avenir Book"/>
                <a:cs typeface="Avenir Book"/>
              </a:rPr>
              <a:t> (AAA </a:t>
            </a:r>
            <a:r>
              <a:rPr lang="en-US" sz="1000" dirty="0" err="1">
                <a:latin typeface="Avenir Book"/>
                <a:cs typeface="Avenir Book"/>
              </a:rPr>
              <a:t>Administradora</a:t>
            </a:r>
            <a:r>
              <a:rPr lang="en-US" sz="1000" dirty="0">
                <a:latin typeface="Avenir Book"/>
                <a:cs typeface="Avenir Book"/>
              </a:rPr>
              <a:t> de Cart</a:t>
            </a:r>
          </a:p>
          <a:p>
            <a:r>
              <a:rPr lang="en-US" sz="1000" dirty="0">
                <a:latin typeface="Avenir Book"/>
                <a:cs typeface="Avenir Book"/>
              </a:rPr>
              <a:t>Shanghai </a:t>
            </a:r>
            <a:r>
              <a:rPr lang="en-US" sz="1000" dirty="0" err="1">
                <a:latin typeface="Avenir Book"/>
                <a:cs typeface="Avenir Book"/>
              </a:rPr>
              <a:t>Hongchuang</a:t>
            </a:r>
            <a:r>
              <a:rPr lang="en-US" sz="1000" dirty="0">
                <a:latin typeface="Avenir Book"/>
                <a:cs typeface="Avenir Book"/>
              </a:rPr>
              <a:t> WEB Technology Service Co., Ltd.</a:t>
            </a:r>
          </a:p>
          <a:p>
            <a:r>
              <a:rPr lang="en-US" sz="1000" dirty="0">
                <a:latin typeface="Avenir Book"/>
                <a:cs typeface="Avenir Book"/>
              </a:rPr>
              <a:t>Shanghai NGB laboratories CO.,LTD.</a:t>
            </a:r>
          </a:p>
          <a:p>
            <a:r>
              <a:rPr lang="en-US" sz="1000" dirty="0">
                <a:latin typeface="Avenir Book"/>
                <a:cs typeface="Avenir Book"/>
              </a:rPr>
              <a:t>Shenzhen </a:t>
            </a:r>
            <a:r>
              <a:rPr lang="en-US" sz="1000" dirty="0" err="1">
                <a:latin typeface="Avenir Book"/>
                <a:cs typeface="Avenir Book"/>
              </a:rPr>
              <a:t>Coolpad</a:t>
            </a:r>
            <a:r>
              <a:rPr lang="en-US" sz="1000" dirty="0">
                <a:latin typeface="Avenir Book"/>
                <a:cs typeface="Avenir Book"/>
              </a:rPr>
              <a:t> Technologies Co., Ltd.</a:t>
            </a:r>
          </a:p>
          <a:p>
            <a:r>
              <a:rPr lang="en-US" sz="1000" dirty="0" err="1">
                <a:latin typeface="Avenir Book"/>
                <a:cs typeface="Avenir Book"/>
              </a:rPr>
              <a:t>SHIFTMobility</a:t>
            </a:r>
            <a:r>
              <a:rPr lang="en-US" sz="1000" dirty="0">
                <a:latin typeface="Avenir Book"/>
                <a:cs typeface="Avenir Book"/>
              </a:rPr>
              <a:t> Inc.</a:t>
            </a:r>
          </a:p>
          <a:p>
            <a:r>
              <a:rPr lang="en-US" sz="1000" dirty="0" err="1">
                <a:latin typeface="Avenir Book"/>
                <a:cs typeface="Avenir Book"/>
              </a:rPr>
              <a:t>Shimply</a:t>
            </a:r>
            <a:endParaRPr lang="en-US" sz="1000" dirty="0">
              <a:latin typeface="Avenir Book"/>
              <a:cs typeface="Avenir Book"/>
            </a:endParaRPr>
          </a:p>
          <a:p>
            <a:r>
              <a:rPr lang="en-US" sz="1000" dirty="0">
                <a:latin typeface="Avenir Book"/>
                <a:cs typeface="Avenir Book"/>
              </a:rPr>
              <a:t>SICS Swedish ICT AB — testimonial</a:t>
            </a:r>
          </a:p>
          <a:p>
            <a:r>
              <a:rPr lang="en-US" sz="1000" dirty="0">
                <a:latin typeface="Avenir Book"/>
                <a:cs typeface="Avenir Book"/>
              </a:rPr>
              <a:t>Siemens AG</a:t>
            </a:r>
          </a:p>
          <a:p>
            <a:r>
              <a:rPr lang="en-US" sz="1000" dirty="0">
                <a:latin typeface="Avenir Book"/>
                <a:cs typeface="Avenir Book"/>
              </a:rPr>
              <a:t>Sierra Microproducts, Inc.</a:t>
            </a:r>
          </a:p>
          <a:p>
            <a:r>
              <a:rPr lang="en-US" sz="1000" dirty="0" err="1">
                <a:latin typeface="Avenir Book"/>
                <a:cs typeface="Avenir Book"/>
              </a:rPr>
              <a:t>Sikos</a:t>
            </a:r>
            <a:r>
              <a:rPr lang="en-US" sz="1000" dirty="0">
                <a:latin typeface="Avenir Book"/>
                <a:cs typeface="Avenir Book"/>
              </a:rPr>
              <a:t> Web Consulting</a:t>
            </a:r>
          </a:p>
          <a:p>
            <a:r>
              <a:rPr lang="en-US" sz="1000" dirty="0">
                <a:latin typeface="Avenir Book"/>
                <a:cs typeface="Avenir Book"/>
              </a:rPr>
              <a:t>SK Telecom — testimonial</a:t>
            </a:r>
          </a:p>
          <a:p>
            <a:r>
              <a:rPr lang="en-US" sz="1000" dirty="0" err="1">
                <a:latin typeface="Avenir Book"/>
                <a:cs typeface="Avenir Book"/>
              </a:rPr>
              <a:t>Skynav</a:t>
            </a:r>
            <a:r>
              <a:rPr lang="en-US" sz="1000" dirty="0">
                <a:latin typeface="Avenir Book"/>
                <a:cs typeface="Avenir Book"/>
              </a:rPr>
              <a:t>, Inc.</a:t>
            </a:r>
          </a:p>
          <a:p>
            <a:r>
              <a:rPr lang="en-US" sz="1000" dirty="0">
                <a:latin typeface="Avenir Book"/>
                <a:cs typeface="Avenir Book"/>
              </a:rPr>
              <a:t>Smart Communications Inc.,</a:t>
            </a:r>
          </a:p>
          <a:p>
            <a:r>
              <a:rPr lang="en-US" sz="1000" dirty="0" err="1">
                <a:latin typeface="Avenir Book"/>
                <a:cs typeface="Avenir Book"/>
              </a:rPr>
              <a:t>Sociedad</a:t>
            </a:r>
            <a:r>
              <a:rPr lang="en-US" sz="1000" dirty="0">
                <a:latin typeface="Avenir Book"/>
                <a:cs typeface="Avenir Book"/>
              </a:rPr>
              <a:t> </a:t>
            </a:r>
            <a:r>
              <a:rPr lang="en-US" sz="1000" dirty="0" err="1">
                <a:latin typeface="Avenir Book"/>
                <a:cs typeface="Avenir Book"/>
              </a:rPr>
              <a:t>Asturiana</a:t>
            </a:r>
            <a:r>
              <a:rPr lang="en-US" sz="1000" dirty="0">
                <a:latin typeface="Avenir Book"/>
                <a:cs typeface="Avenir Book"/>
              </a:rPr>
              <a:t> de </a:t>
            </a:r>
            <a:r>
              <a:rPr lang="en-US" sz="1000" dirty="0" err="1">
                <a:latin typeface="Avenir Book"/>
                <a:cs typeface="Avenir Book"/>
              </a:rPr>
              <a:t>Diversificación</a:t>
            </a:r>
            <a:r>
              <a:rPr lang="en-US" sz="1000" dirty="0">
                <a:latin typeface="Avenir Book"/>
                <a:cs typeface="Avenir Book"/>
              </a:rPr>
              <a:t> </a:t>
            </a:r>
            <a:r>
              <a:rPr lang="en-US" sz="1000" dirty="0" err="1">
                <a:latin typeface="Avenir Book"/>
                <a:cs typeface="Avenir Book"/>
              </a:rPr>
              <a:t>Minera</a:t>
            </a:r>
            <a:r>
              <a:rPr lang="en-US" sz="1000" dirty="0">
                <a:latin typeface="Avenir Book"/>
                <a:cs typeface="Avenir Book"/>
              </a:rPr>
              <a:t> S.A. (SADIM S.A.)</a:t>
            </a:r>
          </a:p>
          <a:p>
            <a:r>
              <a:rPr lang="en-US" sz="1000" dirty="0" err="1">
                <a:latin typeface="Avenir Book"/>
                <a:cs typeface="Avenir Book"/>
              </a:rPr>
              <a:t>Socrata</a:t>
            </a:r>
            <a:endParaRPr lang="en-US" sz="1000" dirty="0">
              <a:latin typeface="Avenir Book"/>
              <a:cs typeface="Avenir Book"/>
            </a:endParaRPr>
          </a:p>
          <a:p>
            <a:r>
              <a:rPr lang="en-US" sz="1000" dirty="0">
                <a:latin typeface="Avenir Book"/>
                <a:cs typeface="Avenir Book"/>
              </a:rPr>
              <a:t>Software AG</a:t>
            </a:r>
          </a:p>
          <a:p>
            <a:r>
              <a:rPr lang="en-US" sz="1000" dirty="0">
                <a:latin typeface="Avenir Book"/>
                <a:cs typeface="Avenir Book"/>
              </a:rPr>
              <a:t>Sony Corporation</a:t>
            </a:r>
          </a:p>
          <a:p>
            <a:r>
              <a:rPr lang="en-US" sz="1000" dirty="0">
                <a:latin typeface="Avenir Book"/>
                <a:cs typeface="Avenir Book"/>
              </a:rPr>
              <a:t>University of Southampton — testimonial</a:t>
            </a:r>
          </a:p>
          <a:p>
            <a:r>
              <a:rPr lang="en-US" sz="1000" dirty="0">
                <a:latin typeface="Avenir Book"/>
                <a:cs typeface="Avenir Book"/>
              </a:rPr>
              <a:t>SPARQL City, Inc.</a:t>
            </a:r>
          </a:p>
          <a:p>
            <a:r>
              <a:rPr lang="en-US" sz="1000" dirty="0">
                <a:latin typeface="Avenir Book"/>
                <a:cs typeface="Avenir Book"/>
              </a:rPr>
              <a:t>SSB BART Group</a:t>
            </a:r>
          </a:p>
          <a:p>
            <a:r>
              <a:rPr lang="en-US" sz="1000" dirty="0">
                <a:latin typeface="Avenir Book"/>
                <a:cs typeface="Avenir Book"/>
              </a:rPr>
              <a:t>SSL Europa</a:t>
            </a:r>
          </a:p>
          <a:p>
            <a:r>
              <a:rPr lang="en-US" sz="1000" dirty="0">
                <a:latin typeface="Avenir Book"/>
                <a:cs typeface="Avenir Book"/>
              </a:rPr>
              <a:t>Standard Treasury</a:t>
            </a:r>
          </a:p>
          <a:p>
            <a:r>
              <a:rPr lang="en-US" sz="1000" dirty="0">
                <a:latin typeface="Avenir Book"/>
                <a:cs typeface="Avenir Book"/>
              </a:rPr>
              <a:t>Stanford University</a:t>
            </a:r>
          </a:p>
          <a:p>
            <a:r>
              <a:rPr lang="en-US" sz="1000" dirty="0">
                <a:latin typeface="Avenir Book"/>
                <a:cs typeface="Avenir Book"/>
              </a:rPr>
              <a:t>Stony Brook University</a:t>
            </a:r>
          </a:p>
          <a:p>
            <a:r>
              <a:rPr lang="en-US" sz="1000" dirty="0">
                <a:latin typeface="Avenir Book"/>
                <a:cs typeface="Avenir Book"/>
              </a:rPr>
              <a:t>Submit Press Release 123</a:t>
            </a:r>
          </a:p>
          <a:p>
            <a:r>
              <a:rPr lang="en-US" sz="1000" dirty="0">
                <a:latin typeface="Avenir Book"/>
                <a:cs typeface="Avenir Book"/>
              </a:rPr>
              <a:t>SURF net </a:t>
            </a:r>
            <a:r>
              <a:rPr lang="en-US" sz="1000" dirty="0" err="1">
                <a:latin typeface="Avenir Book"/>
                <a:cs typeface="Avenir Book"/>
              </a:rPr>
              <a:t>bv</a:t>
            </a:r>
            <a:endParaRPr lang="en-US" sz="1000" dirty="0">
              <a:latin typeface="Avenir Book"/>
              <a:cs typeface="Avenir Book"/>
            </a:endParaRPr>
          </a:p>
          <a:p>
            <a:r>
              <a:rPr lang="en-US" sz="1000" dirty="0" err="1">
                <a:latin typeface="Avenir Book"/>
                <a:cs typeface="Avenir Book"/>
              </a:rPr>
              <a:t>Syncro</a:t>
            </a:r>
            <a:r>
              <a:rPr lang="en-US" sz="1000" dirty="0">
                <a:latin typeface="Avenir Book"/>
                <a:cs typeface="Avenir Book"/>
              </a:rPr>
              <a:t> Soft — testimonial</a:t>
            </a:r>
          </a:p>
          <a:p>
            <a:r>
              <a:rPr lang="en-US" sz="1000" dirty="0" err="1">
                <a:latin typeface="Avenir Book"/>
                <a:cs typeface="Avenir Book"/>
              </a:rPr>
              <a:t>Sysemia</a:t>
            </a:r>
            <a:endParaRPr lang="en-US" sz="1000" dirty="0">
              <a:latin typeface="Avenir Book"/>
              <a:cs typeface="Avenir Book"/>
            </a:endParaRPr>
          </a:p>
          <a:p>
            <a:r>
              <a:rPr lang="en-US" sz="1000" dirty="0" err="1">
                <a:latin typeface="Avenir Book"/>
                <a:cs typeface="Avenir Book"/>
              </a:rPr>
              <a:t>TagCommander</a:t>
            </a:r>
            <a:endParaRPr lang="en-US" sz="1000" dirty="0">
              <a:latin typeface="Avenir Book"/>
              <a:cs typeface="Avenir Book"/>
            </a:endParaRPr>
          </a:p>
          <a:p>
            <a:r>
              <a:rPr lang="en-US" sz="1000" dirty="0">
                <a:latin typeface="Avenir Book"/>
                <a:cs typeface="Avenir Book"/>
              </a:rPr>
              <a:t>Tampere University of Technology — testimonial</a:t>
            </a:r>
          </a:p>
          <a:p>
            <a:r>
              <a:rPr lang="en-US" sz="1000" dirty="0">
                <a:latin typeface="Avenir Book"/>
                <a:cs typeface="Avenir Book"/>
              </a:rPr>
              <a:t>Target</a:t>
            </a:r>
          </a:p>
          <a:p>
            <a:r>
              <a:rPr lang="en-US" sz="1000" dirty="0">
                <a:latin typeface="Avenir Book"/>
                <a:cs typeface="Avenir Book"/>
              </a:rPr>
              <a:t>Telecom Italia </a:t>
            </a:r>
            <a:r>
              <a:rPr lang="en-US" sz="1000" dirty="0" err="1">
                <a:latin typeface="Avenir Book"/>
                <a:cs typeface="Avenir Book"/>
              </a:rPr>
              <a:t>SpA</a:t>
            </a:r>
            <a:endParaRPr lang="en-US" sz="1000" dirty="0">
              <a:latin typeface="Avenir Book"/>
              <a:cs typeface="Avenir Book"/>
            </a:endParaRPr>
          </a:p>
          <a:p>
            <a:r>
              <a:rPr lang="en-US" sz="1000" dirty="0" err="1">
                <a:latin typeface="Avenir Book"/>
                <a:cs typeface="Avenir Book"/>
              </a:rPr>
              <a:t>Telefónica</a:t>
            </a:r>
            <a:r>
              <a:rPr lang="en-US" sz="1000" dirty="0">
                <a:latin typeface="Avenir Book"/>
                <a:cs typeface="Avenir Book"/>
              </a:rPr>
              <a:t> — testimonial</a:t>
            </a:r>
          </a:p>
          <a:p>
            <a:r>
              <a:rPr lang="en-US" sz="1000" dirty="0">
                <a:latin typeface="Avenir Book"/>
                <a:cs typeface="Avenir Book"/>
              </a:rPr>
              <a:t>Telenor</a:t>
            </a:r>
          </a:p>
          <a:p>
            <a:r>
              <a:rPr lang="en-US" sz="1000" dirty="0" err="1">
                <a:latin typeface="Avenir Book"/>
                <a:cs typeface="Avenir Book"/>
              </a:rPr>
              <a:t>Temasys</a:t>
            </a:r>
            <a:r>
              <a:rPr lang="en-US" sz="1000" dirty="0">
                <a:latin typeface="Avenir Book"/>
                <a:cs typeface="Avenir Book"/>
              </a:rPr>
              <a:t> Communications </a:t>
            </a:r>
            <a:r>
              <a:rPr lang="en-US" sz="1000" dirty="0" err="1">
                <a:latin typeface="Avenir Book"/>
                <a:cs typeface="Avenir Book"/>
              </a:rPr>
              <a:t>Pte</a:t>
            </a:r>
            <a:r>
              <a:rPr lang="en-US" sz="1000" dirty="0">
                <a:latin typeface="Avenir Book"/>
                <a:cs typeface="Avenir Book"/>
              </a:rPr>
              <a:t> Ltd</a:t>
            </a:r>
          </a:p>
          <a:p>
            <a:r>
              <a:rPr lang="en-US" sz="1000" dirty="0" err="1">
                <a:latin typeface="Avenir Book"/>
                <a:cs typeface="Avenir Book"/>
              </a:rPr>
              <a:t>Tencent</a:t>
            </a:r>
            <a:endParaRPr lang="en-US" sz="1000" dirty="0">
              <a:latin typeface="Avenir Book"/>
              <a:cs typeface="Avenir Book"/>
            </a:endParaRPr>
          </a:p>
          <a:p>
            <a:r>
              <a:rPr lang="en-US" sz="1000" dirty="0">
                <a:latin typeface="Avenir Book"/>
                <a:cs typeface="Avenir Book"/>
              </a:rPr>
              <a:t>The Apache Software Foundation</a:t>
            </a:r>
          </a:p>
          <a:p>
            <a:r>
              <a:rPr lang="en-US" sz="1000" dirty="0">
                <a:latin typeface="Avenir Book"/>
                <a:cs typeface="Avenir Book"/>
              </a:rPr>
              <a:t>The National Archives</a:t>
            </a:r>
          </a:p>
          <a:p>
            <a:r>
              <a:rPr lang="en-US" sz="1000" dirty="0">
                <a:latin typeface="Avenir Book"/>
                <a:cs typeface="Avenir Book"/>
              </a:rPr>
              <a:t>The Nielsen Company</a:t>
            </a:r>
          </a:p>
          <a:p>
            <a:r>
              <a:rPr lang="en-US" sz="1000" dirty="0">
                <a:latin typeface="Avenir Book"/>
                <a:cs typeface="Avenir Book"/>
              </a:rPr>
              <a:t>The </a:t>
            </a:r>
            <a:r>
              <a:rPr lang="en-US" sz="1000" dirty="0" err="1">
                <a:latin typeface="Avenir Book"/>
                <a:cs typeface="Avenir Book"/>
              </a:rPr>
              <a:t>Paciello</a:t>
            </a:r>
            <a:r>
              <a:rPr lang="en-US" sz="1000" dirty="0">
                <a:latin typeface="Avenir Book"/>
                <a:cs typeface="Avenir Book"/>
              </a:rPr>
              <a:t> Group, LLC</a:t>
            </a:r>
          </a:p>
          <a:p>
            <a:r>
              <a:rPr lang="en-US" sz="1000" dirty="0" err="1">
                <a:latin typeface="Avenir Book"/>
                <a:cs typeface="Avenir Book"/>
              </a:rPr>
              <a:t>Tifana.com</a:t>
            </a:r>
            <a:r>
              <a:rPr lang="en-US" sz="1000" dirty="0">
                <a:latin typeface="Avenir Book"/>
                <a:cs typeface="Avenir Book"/>
              </a:rPr>
              <a:t> Co., Ltd.</a:t>
            </a:r>
          </a:p>
          <a:p>
            <a:r>
              <a:rPr lang="en-US" sz="1000" dirty="0">
                <a:latin typeface="Avenir Book"/>
                <a:cs typeface="Avenir Book"/>
              </a:rPr>
              <a:t>TNO</a:t>
            </a:r>
          </a:p>
          <a:p>
            <a:r>
              <a:rPr lang="en-US" sz="1000" dirty="0" err="1">
                <a:latin typeface="Avenir Book"/>
                <a:cs typeface="Avenir Book"/>
              </a:rPr>
              <a:t>Tomo-Digi</a:t>
            </a:r>
            <a:r>
              <a:rPr lang="en-US" sz="1000" dirty="0">
                <a:latin typeface="Avenir Book"/>
                <a:cs typeface="Avenir Book"/>
              </a:rPr>
              <a:t> Corporation</a:t>
            </a:r>
          </a:p>
          <a:p>
            <a:r>
              <a:rPr lang="en-US" sz="1000" dirty="0" err="1">
                <a:latin typeface="Avenir Book"/>
                <a:cs typeface="Avenir Book"/>
              </a:rPr>
              <a:t>TopQuadrant</a:t>
            </a:r>
            <a:endParaRPr lang="en-US" sz="1000" dirty="0">
              <a:latin typeface="Avenir Book"/>
              <a:cs typeface="Avenir Book"/>
            </a:endParaRPr>
          </a:p>
          <a:p>
            <a:r>
              <a:rPr lang="en-US" sz="1000" dirty="0">
                <a:latin typeface="Avenir Book"/>
                <a:cs typeface="Avenir Book"/>
              </a:rPr>
              <a:t>Toshiba Corporation</a:t>
            </a:r>
          </a:p>
          <a:p>
            <a:r>
              <a:rPr lang="en-US" sz="1000" dirty="0">
                <a:latin typeface="Avenir Book"/>
                <a:cs typeface="Avenir Book"/>
              </a:rPr>
              <a:t>Trinity College Dublin</a:t>
            </a:r>
          </a:p>
          <a:p>
            <a:r>
              <a:rPr lang="en-US" sz="1000" dirty="0" err="1">
                <a:latin typeface="Avenir Book"/>
                <a:cs typeface="Avenir Book"/>
              </a:rPr>
              <a:t>TRUSTe</a:t>
            </a:r>
            <a:endParaRPr lang="en-US" sz="1000" dirty="0">
              <a:latin typeface="Avenir Book"/>
              <a:cs typeface="Avenir Book"/>
            </a:endParaRPr>
          </a:p>
          <a:p>
            <a:r>
              <a:rPr lang="en-US" sz="1000" dirty="0">
                <a:latin typeface="Avenir Book"/>
                <a:cs typeface="Avenir Book"/>
              </a:rPr>
              <a:t>Twitter, Inc.</a:t>
            </a:r>
          </a:p>
          <a:p>
            <a:r>
              <a:rPr lang="en-US" sz="1000" dirty="0" err="1">
                <a:latin typeface="Avenir Book"/>
                <a:cs typeface="Avenir Book"/>
              </a:rPr>
              <a:t>Tyfone</a:t>
            </a:r>
            <a:r>
              <a:rPr lang="en-US" sz="1000" dirty="0">
                <a:latin typeface="Avenir Book"/>
                <a:cs typeface="Avenir Book"/>
              </a:rPr>
              <a:t>, </a:t>
            </a:r>
            <a:r>
              <a:rPr lang="en-US" sz="1000" dirty="0" err="1">
                <a:latin typeface="Avenir Book"/>
                <a:cs typeface="Avenir Book"/>
              </a:rPr>
              <a:t>inc.</a:t>
            </a:r>
            <a:endParaRPr lang="en-US" sz="1000" dirty="0">
              <a:latin typeface="Avenir Book"/>
              <a:cs typeface="Avenir Book"/>
            </a:endParaRPr>
          </a:p>
          <a:p>
            <a:r>
              <a:rPr lang="en-US" sz="1000" dirty="0">
                <a:latin typeface="Avenir Book"/>
                <a:cs typeface="Avenir Book"/>
              </a:rPr>
              <a:t>UCWEB</a:t>
            </a:r>
          </a:p>
          <a:p>
            <a:r>
              <a:rPr lang="en-US" sz="1000" dirty="0">
                <a:latin typeface="Avenir Book"/>
                <a:cs typeface="Avenir Book"/>
              </a:rPr>
              <a:t>Unify</a:t>
            </a:r>
          </a:p>
          <a:p>
            <a:r>
              <a:rPr lang="en-US" sz="1000" dirty="0">
                <a:latin typeface="Avenir Book"/>
                <a:cs typeface="Avenir Book"/>
              </a:rPr>
              <a:t>Universidad </a:t>
            </a:r>
            <a:r>
              <a:rPr lang="en-US" sz="1000" dirty="0" err="1">
                <a:latin typeface="Avenir Book"/>
                <a:cs typeface="Avenir Book"/>
              </a:rPr>
              <a:t>Politécnica</a:t>
            </a:r>
            <a:r>
              <a:rPr lang="en-US" sz="1000" dirty="0">
                <a:latin typeface="Avenir Book"/>
                <a:cs typeface="Avenir Book"/>
              </a:rPr>
              <a:t> de Madrid</a:t>
            </a:r>
          </a:p>
          <a:p>
            <a:r>
              <a:rPr lang="en-US" sz="1000" dirty="0">
                <a:latin typeface="Avenir Book"/>
                <a:cs typeface="Avenir Book"/>
              </a:rPr>
              <a:t>Universidad </a:t>
            </a:r>
            <a:r>
              <a:rPr lang="en-US" sz="1000" dirty="0" err="1">
                <a:latin typeface="Avenir Book"/>
                <a:cs typeface="Avenir Book"/>
              </a:rPr>
              <a:t>Tecnica</a:t>
            </a:r>
            <a:r>
              <a:rPr lang="en-US" sz="1000" dirty="0">
                <a:latin typeface="Avenir Book"/>
                <a:cs typeface="Avenir Book"/>
              </a:rPr>
              <a:t> Particular de Loja</a:t>
            </a:r>
          </a:p>
          <a:p>
            <a:r>
              <a:rPr lang="en-US" sz="1000" dirty="0" err="1">
                <a:latin typeface="Avenir Book"/>
                <a:cs typeface="Avenir Book"/>
              </a:rPr>
              <a:t>Universidade</a:t>
            </a:r>
            <a:r>
              <a:rPr lang="en-US" sz="1000" dirty="0">
                <a:latin typeface="Avenir Book"/>
                <a:cs typeface="Avenir Book"/>
              </a:rPr>
              <a:t> Federal de </a:t>
            </a:r>
            <a:r>
              <a:rPr lang="en-US" sz="1000" dirty="0" err="1">
                <a:latin typeface="Avenir Book"/>
                <a:cs typeface="Avenir Book"/>
              </a:rPr>
              <a:t>Alagoas</a:t>
            </a:r>
            <a:endParaRPr lang="en-US" sz="1000" dirty="0">
              <a:latin typeface="Avenir Book"/>
              <a:cs typeface="Avenir Book"/>
            </a:endParaRPr>
          </a:p>
          <a:p>
            <a:r>
              <a:rPr lang="en-US" sz="1000" dirty="0" err="1">
                <a:latin typeface="Avenir Book"/>
                <a:cs typeface="Avenir Book"/>
              </a:rPr>
              <a:t>Universitat</a:t>
            </a:r>
            <a:r>
              <a:rPr lang="en-US" sz="1000" dirty="0">
                <a:latin typeface="Avenir Book"/>
                <a:cs typeface="Avenir Book"/>
              </a:rPr>
              <a:t> </a:t>
            </a:r>
            <a:r>
              <a:rPr lang="en-US" sz="1000" dirty="0" err="1">
                <a:latin typeface="Avenir Book"/>
                <a:cs typeface="Avenir Book"/>
              </a:rPr>
              <a:t>Politècnica</a:t>
            </a:r>
            <a:r>
              <a:rPr lang="en-US" sz="1000" dirty="0">
                <a:latin typeface="Avenir Book"/>
                <a:cs typeface="Avenir Book"/>
              </a:rPr>
              <a:t> de </a:t>
            </a:r>
            <a:r>
              <a:rPr lang="en-US" sz="1000" dirty="0" err="1">
                <a:latin typeface="Avenir Book"/>
                <a:cs typeface="Avenir Book"/>
              </a:rPr>
              <a:t>Catalunya</a:t>
            </a:r>
            <a:endParaRPr lang="en-US" sz="1000" dirty="0">
              <a:latin typeface="Avenir Book"/>
              <a:cs typeface="Avenir Book"/>
            </a:endParaRPr>
          </a:p>
          <a:p>
            <a:r>
              <a:rPr lang="en-US" sz="1000" dirty="0" err="1">
                <a:latin typeface="Avenir Book"/>
                <a:cs typeface="Avenir Book"/>
              </a:rPr>
              <a:t>Universität</a:t>
            </a:r>
            <a:r>
              <a:rPr lang="en-US" sz="1000" dirty="0">
                <a:latin typeface="Avenir Book"/>
                <a:cs typeface="Avenir Book"/>
              </a:rPr>
              <a:t> Ulm</a:t>
            </a:r>
          </a:p>
          <a:p>
            <a:r>
              <a:rPr lang="en-US" sz="1000" dirty="0" err="1">
                <a:latin typeface="Avenir Book"/>
                <a:cs typeface="Avenir Book"/>
              </a:rPr>
              <a:t>Université</a:t>
            </a:r>
            <a:r>
              <a:rPr lang="en-US" sz="1000" dirty="0">
                <a:latin typeface="Avenir Book"/>
                <a:cs typeface="Avenir Book"/>
              </a:rPr>
              <a:t> de Lyon</a:t>
            </a:r>
          </a:p>
          <a:p>
            <a:r>
              <a:rPr lang="en-US" sz="1000" dirty="0">
                <a:latin typeface="Avenir Book"/>
                <a:cs typeface="Avenir Book"/>
              </a:rPr>
              <a:t>University of Edinburgh — testimonial</a:t>
            </a:r>
          </a:p>
          <a:p>
            <a:r>
              <a:rPr lang="en-US" sz="1000" dirty="0">
                <a:latin typeface="Avenir Book"/>
                <a:cs typeface="Avenir Book"/>
              </a:rPr>
              <a:t>University of Illinois at Urbana-Champaign</a:t>
            </a:r>
          </a:p>
          <a:p>
            <a:r>
              <a:rPr lang="en-US" sz="1000" dirty="0">
                <a:latin typeface="Avenir Book"/>
                <a:cs typeface="Avenir Book"/>
              </a:rPr>
              <a:t>University of Manchester</a:t>
            </a:r>
          </a:p>
          <a:p>
            <a:r>
              <a:rPr lang="en-US" sz="1000" dirty="0">
                <a:latin typeface="Avenir Book"/>
                <a:cs typeface="Avenir Book"/>
              </a:rPr>
              <a:t>University of Oxford</a:t>
            </a:r>
          </a:p>
          <a:p>
            <a:r>
              <a:rPr lang="en-US" sz="1000" dirty="0" err="1">
                <a:latin typeface="Avenir Book"/>
                <a:cs typeface="Avenir Book"/>
              </a:rPr>
              <a:t>UplinkIT</a:t>
            </a:r>
            <a:r>
              <a:rPr lang="en-US" sz="1000" dirty="0">
                <a:latin typeface="Avenir Book"/>
                <a:cs typeface="Avenir Book"/>
              </a:rPr>
              <a:t> GmbH</a:t>
            </a:r>
          </a:p>
          <a:p>
            <a:r>
              <a:rPr lang="en-US" sz="1000" dirty="0" err="1">
                <a:latin typeface="Avenir Book"/>
                <a:cs typeface="Avenir Book"/>
              </a:rPr>
              <a:t>Veckon</a:t>
            </a:r>
            <a:endParaRPr lang="en-US" sz="1000" dirty="0">
              <a:latin typeface="Avenir Book"/>
              <a:cs typeface="Avenir Book"/>
            </a:endParaRPr>
          </a:p>
          <a:p>
            <a:r>
              <a:rPr lang="en-US" sz="1000" dirty="0" err="1">
                <a:latin typeface="Avenir Book"/>
                <a:cs typeface="Avenir Book"/>
              </a:rPr>
              <a:t>Verance</a:t>
            </a:r>
            <a:r>
              <a:rPr lang="en-US" sz="1000" dirty="0">
                <a:latin typeface="Avenir Book"/>
                <a:cs typeface="Avenir Book"/>
              </a:rPr>
              <a:t> Corporation</a:t>
            </a:r>
          </a:p>
          <a:p>
            <a:r>
              <a:rPr lang="en-US" sz="1000" dirty="0" err="1">
                <a:latin typeface="Avenir Book"/>
                <a:cs typeface="Avenir Book"/>
              </a:rPr>
              <a:t>Verimatrix</a:t>
            </a:r>
            <a:r>
              <a:rPr lang="en-US" sz="1000" dirty="0">
                <a:latin typeface="Avenir Book"/>
                <a:cs typeface="Avenir Book"/>
              </a:rPr>
              <a:t>, Inc.</a:t>
            </a:r>
          </a:p>
          <a:p>
            <a:r>
              <a:rPr lang="en-US" sz="1000" dirty="0" err="1">
                <a:latin typeface="Avenir Book"/>
                <a:cs typeface="Avenir Book"/>
              </a:rPr>
              <a:t>Verisign</a:t>
            </a:r>
            <a:r>
              <a:rPr lang="en-US" sz="1000" dirty="0">
                <a:latin typeface="Avenir Book"/>
                <a:cs typeface="Avenir Book"/>
              </a:rPr>
              <a:t>, Inc.</a:t>
            </a:r>
          </a:p>
          <a:p>
            <a:r>
              <a:rPr lang="en-US" sz="1000" dirty="0">
                <a:latin typeface="Avenir Book"/>
                <a:cs typeface="Avenir Book"/>
              </a:rPr>
              <a:t>Verizon Wireless</a:t>
            </a:r>
          </a:p>
          <a:p>
            <a:r>
              <a:rPr lang="en-US" sz="1000" dirty="0" err="1">
                <a:latin typeface="Avenir Book"/>
                <a:cs typeface="Avenir Book"/>
              </a:rPr>
              <a:t>Vimond</a:t>
            </a:r>
            <a:r>
              <a:rPr lang="en-US" sz="1000" dirty="0">
                <a:latin typeface="Avenir Book"/>
                <a:cs typeface="Avenir Book"/>
              </a:rPr>
              <a:t> Media Solutions</a:t>
            </a:r>
          </a:p>
          <a:p>
            <a:r>
              <a:rPr lang="en-US" sz="1000" dirty="0">
                <a:latin typeface="Avenir Book"/>
                <a:cs typeface="Avenir Book"/>
              </a:rPr>
              <a:t>Vision Australia</a:t>
            </a:r>
          </a:p>
          <a:p>
            <a:r>
              <a:rPr lang="en-US" sz="1000" dirty="0" err="1">
                <a:latin typeface="Avenir Book"/>
                <a:cs typeface="Avenir Book"/>
              </a:rPr>
              <a:t>VistaTEC</a:t>
            </a:r>
            <a:endParaRPr lang="en-US" sz="1000" dirty="0">
              <a:latin typeface="Avenir Book"/>
              <a:cs typeface="Avenir Book"/>
            </a:endParaRPr>
          </a:p>
          <a:p>
            <a:r>
              <a:rPr lang="en-US" sz="1000" dirty="0" err="1">
                <a:latin typeface="Avenir Book"/>
                <a:cs typeface="Avenir Book"/>
              </a:rPr>
              <a:t>Vivliostyle</a:t>
            </a:r>
            <a:r>
              <a:rPr lang="en-US" sz="1000" dirty="0">
                <a:latin typeface="Avenir Book"/>
                <a:cs typeface="Avenir Book"/>
              </a:rPr>
              <a:t> Inc.</a:t>
            </a:r>
          </a:p>
          <a:p>
            <a:r>
              <a:rPr lang="en-US" sz="1000" dirty="0">
                <a:latin typeface="Avenir Book"/>
                <a:cs typeface="Avenir Book"/>
              </a:rPr>
              <a:t>Vodafone — testimonial</a:t>
            </a:r>
          </a:p>
          <a:p>
            <a:r>
              <a:rPr lang="en-US" sz="1000" dirty="0" err="1">
                <a:latin typeface="Avenir Book"/>
                <a:cs typeface="Avenir Book"/>
              </a:rPr>
              <a:t>Voxeo</a:t>
            </a:r>
            <a:r>
              <a:rPr lang="en-US" sz="1000" dirty="0">
                <a:latin typeface="Avenir Book"/>
                <a:cs typeface="Avenir Book"/>
              </a:rPr>
              <a:t> Corporation</a:t>
            </a:r>
          </a:p>
          <a:p>
            <a:r>
              <a:rPr lang="en-US" sz="1000" dirty="0" err="1">
                <a:latin typeface="Avenir Book"/>
                <a:cs typeface="Avenir Book"/>
              </a:rPr>
              <a:t>Vrije</a:t>
            </a:r>
            <a:r>
              <a:rPr lang="en-US" sz="1000" dirty="0">
                <a:latin typeface="Avenir Book"/>
                <a:cs typeface="Avenir Book"/>
              </a:rPr>
              <a:t> </a:t>
            </a:r>
            <a:r>
              <a:rPr lang="en-US" sz="1000" dirty="0" err="1">
                <a:latin typeface="Avenir Book"/>
                <a:cs typeface="Avenir Book"/>
              </a:rPr>
              <a:t>Universiteit</a:t>
            </a:r>
            <a:endParaRPr lang="en-US" sz="1000" dirty="0">
              <a:latin typeface="Avenir Book"/>
              <a:cs typeface="Avenir Book"/>
            </a:endParaRPr>
          </a:p>
          <a:p>
            <a:r>
              <a:rPr lang="en-US" sz="1000" dirty="0">
                <a:latin typeface="Avenir Book"/>
                <a:cs typeface="Avenir Book"/>
              </a:rPr>
              <a:t>The Walt Disney Company</a:t>
            </a:r>
          </a:p>
          <a:p>
            <a:r>
              <a:rPr lang="en-US" sz="1000" dirty="0">
                <a:latin typeface="Avenir Book"/>
                <a:cs typeface="Avenir Book"/>
              </a:rPr>
              <a:t>Waterloo Maple Inc.</a:t>
            </a:r>
          </a:p>
          <a:p>
            <a:r>
              <a:rPr lang="en-US" sz="1000" dirty="0">
                <a:latin typeface="Avenir Book"/>
                <a:cs typeface="Avenir Book"/>
              </a:rPr>
              <a:t>Web Key IT Pty Ltd</a:t>
            </a:r>
          </a:p>
          <a:p>
            <a:r>
              <a:rPr lang="en-US" sz="1000" dirty="0">
                <a:latin typeface="Avenir Book"/>
                <a:cs typeface="Avenir Book"/>
              </a:rPr>
              <a:t>Web Watch Inc.</a:t>
            </a:r>
          </a:p>
          <a:p>
            <a:r>
              <a:rPr lang="en-US" sz="1000" dirty="0">
                <a:latin typeface="Avenir Book"/>
                <a:cs typeface="Avenir Book"/>
              </a:rPr>
              <a:t>Web3D Consortium — testimonial</a:t>
            </a:r>
          </a:p>
          <a:p>
            <a:r>
              <a:rPr lang="en-US" sz="1000" dirty="0" err="1">
                <a:latin typeface="Avenir Book"/>
                <a:cs typeface="Avenir Book"/>
              </a:rPr>
              <a:t>Weemo</a:t>
            </a:r>
            <a:r>
              <a:rPr lang="en-US" sz="1000" dirty="0">
                <a:latin typeface="Avenir Book"/>
                <a:cs typeface="Avenir Book"/>
              </a:rPr>
              <a:t>, Inc.</a:t>
            </a:r>
          </a:p>
          <a:p>
            <a:r>
              <a:rPr lang="en-US" sz="1000" dirty="0">
                <a:latin typeface="Avenir Book"/>
                <a:cs typeface="Avenir Book"/>
              </a:rPr>
              <a:t>Wiley</a:t>
            </a:r>
          </a:p>
          <a:p>
            <a:r>
              <a:rPr lang="en-US" sz="1000" dirty="0">
                <a:latin typeface="Avenir Book"/>
                <a:cs typeface="Avenir Book"/>
              </a:rPr>
              <a:t>Working </a:t>
            </a:r>
            <a:r>
              <a:rPr lang="en-US" sz="1000" dirty="0" err="1">
                <a:latin typeface="Avenir Book"/>
                <a:cs typeface="Avenir Book"/>
              </a:rPr>
              <a:t>Ontologist</a:t>
            </a:r>
            <a:r>
              <a:rPr lang="en-US" sz="1000" dirty="0">
                <a:latin typeface="Avenir Book"/>
                <a:cs typeface="Avenir Book"/>
              </a:rPr>
              <a:t> LLC</a:t>
            </a:r>
          </a:p>
          <a:p>
            <a:r>
              <a:rPr lang="en-US" sz="1000" dirty="0" err="1">
                <a:latin typeface="Avenir Book"/>
                <a:cs typeface="Avenir Book"/>
              </a:rPr>
              <a:t>Worldpay</a:t>
            </a:r>
            <a:endParaRPr lang="en-US" sz="1000" dirty="0">
              <a:latin typeface="Avenir Book"/>
              <a:cs typeface="Avenir Book"/>
            </a:endParaRPr>
          </a:p>
          <a:p>
            <a:r>
              <a:rPr lang="en-US" sz="1000" dirty="0">
                <a:latin typeface="Avenir Book"/>
                <a:cs typeface="Avenir Book"/>
              </a:rPr>
              <a:t>Wright State University</a:t>
            </a:r>
          </a:p>
          <a:p>
            <a:r>
              <a:rPr lang="en-US" sz="1000" dirty="0">
                <a:latin typeface="Avenir Book"/>
                <a:cs typeface="Avenir Book"/>
              </a:rPr>
              <a:t>WSO2</a:t>
            </a:r>
          </a:p>
          <a:p>
            <a:r>
              <a:rPr lang="en-US" sz="1000" dirty="0">
                <a:latin typeface="Avenir Book"/>
                <a:cs typeface="Avenir Book"/>
              </a:rPr>
              <a:t>WU (</a:t>
            </a:r>
            <a:r>
              <a:rPr lang="en-US" sz="1000" dirty="0" err="1">
                <a:latin typeface="Avenir Book"/>
                <a:cs typeface="Avenir Book"/>
              </a:rPr>
              <a:t>Wirschaftsuniversität</a:t>
            </a:r>
            <a:r>
              <a:rPr lang="en-US" sz="1000" dirty="0">
                <a:latin typeface="Avenir Book"/>
                <a:cs typeface="Avenir Book"/>
              </a:rPr>
              <a:t> Wien) - Vienna University of Economics and Business</a:t>
            </a:r>
          </a:p>
          <a:p>
            <a:r>
              <a:rPr lang="en-US" sz="1000" dirty="0">
                <a:latin typeface="Avenir Book"/>
                <a:cs typeface="Avenir Book"/>
              </a:rPr>
              <a:t>Yahoo!, Inc.</a:t>
            </a:r>
          </a:p>
          <a:p>
            <a:r>
              <a:rPr lang="en-US" sz="1000" dirty="0" err="1">
                <a:latin typeface="Avenir Book"/>
                <a:cs typeface="Avenir Book"/>
              </a:rPr>
              <a:t>Yandex</a:t>
            </a:r>
            <a:endParaRPr lang="en-US" sz="1000" dirty="0">
              <a:latin typeface="Avenir Book"/>
              <a:cs typeface="Avenir Book"/>
            </a:endParaRPr>
          </a:p>
          <a:p>
            <a:r>
              <a:rPr lang="en-US" sz="1000" dirty="0">
                <a:latin typeface="Avenir Book"/>
                <a:cs typeface="Avenir Book"/>
              </a:rPr>
              <a:t>Zhejiang </a:t>
            </a:r>
            <a:r>
              <a:rPr lang="en-US" sz="1000" dirty="0" smtClean="0">
                <a:latin typeface="Avenir Book"/>
                <a:cs typeface="Avenir Book"/>
              </a:rPr>
              <a:t>University</a:t>
            </a:r>
            <a:endParaRPr lang="en-US" sz="1000" dirty="0">
              <a:latin typeface="Avenir Book"/>
              <a:cs typeface="Avenir Book"/>
            </a:endParaRPr>
          </a:p>
        </p:txBody>
      </p:sp>
      <p:pic>
        <p:nvPicPr>
          <p:cNvPr id="3" name="Picture 2" descr="284490-adobe-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617" y="822918"/>
            <a:ext cx="873923" cy="873923"/>
          </a:xfrm>
          <a:prstGeom prst="rect">
            <a:avLst/>
          </a:prstGeom>
        </p:spPr>
      </p:pic>
      <p:pic>
        <p:nvPicPr>
          <p:cNvPr id="4" name="Picture 3"/>
          <p:cNvPicPr>
            <a:picLocks noChangeAspect="1"/>
          </p:cNvPicPr>
          <p:nvPr/>
        </p:nvPicPr>
        <p:blipFill>
          <a:blip r:embed="rId4"/>
          <a:stretch>
            <a:fillRect/>
          </a:stretch>
        </p:blipFill>
        <p:spPr>
          <a:xfrm>
            <a:off x="4903585" y="767006"/>
            <a:ext cx="634802" cy="779580"/>
          </a:xfrm>
          <a:prstGeom prst="rect">
            <a:avLst/>
          </a:prstGeom>
        </p:spPr>
      </p:pic>
      <p:pic>
        <p:nvPicPr>
          <p:cNvPr id="5" name="Picture 4" descr="117384-CERN.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9867" y="569171"/>
            <a:ext cx="1024363" cy="1024363"/>
          </a:xfrm>
          <a:prstGeom prst="rect">
            <a:avLst/>
          </a:prstGeom>
        </p:spPr>
      </p:pic>
      <p:pic>
        <p:nvPicPr>
          <p:cNvPr id="6" name="Picture 5" descr="ebay-vecto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1937" y="477774"/>
            <a:ext cx="1358044" cy="1358044"/>
          </a:xfrm>
          <a:prstGeom prst="rect">
            <a:avLst/>
          </a:prstGeom>
        </p:spPr>
      </p:pic>
      <p:pic>
        <p:nvPicPr>
          <p:cNvPr id="7" name="Picture 6"/>
          <p:cNvPicPr>
            <a:picLocks noChangeAspect="1"/>
          </p:cNvPicPr>
          <p:nvPr/>
        </p:nvPicPr>
        <p:blipFill>
          <a:blip r:embed="rId7"/>
          <a:stretch>
            <a:fillRect/>
          </a:stretch>
        </p:blipFill>
        <p:spPr>
          <a:xfrm>
            <a:off x="4287433" y="2107403"/>
            <a:ext cx="1673327" cy="574159"/>
          </a:xfrm>
          <a:prstGeom prst="rect">
            <a:avLst/>
          </a:prstGeom>
        </p:spPr>
      </p:pic>
      <p:pic>
        <p:nvPicPr>
          <p:cNvPr id="8" name="Picture 7"/>
          <p:cNvPicPr>
            <a:picLocks noChangeAspect="1"/>
          </p:cNvPicPr>
          <p:nvPr/>
        </p:nvPicPr>
        <p:blipFill>
          <a:blip r:embed="rId8"/>
          <a:stretch>
            <a:fillRect/>
          </a:stretch>
        </p:blipFill>
        <p:spPr>
          <a:xfrm>
            <a:off x="6570943" y="1977123"/>
            <a:ext cx="1118407" cy="584923"/>
          </a:xfrm>
          <a:prstGeom prst="rect">
            <a:avLst/>
          </a:prstGeom>
        </p:spPr>
      </p:pic>
      <p:pic>
        <p:nvPicPr>
          <p:cNvPr id="9" name="Picture 8" descr="2141-Land_Rove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9350" y="1696841"/>
            <a:ext cx="1118584" cy="1112788"/>
          </a:xfrm>
          <a:prstGeom prst="rect">
            <a:avLst/>
          </a:prstGeom>
        </p:spPr>
      </p:pic>
      <p:pic>
        <p:nvPicPr>
          <p:cNvPr id="10" name="Picture 9" descr="113255-Mozilla.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49308" y="2759334"/>
            <a:ext cx="1168968" cy="1168968"/>
          </a:xfrm>
          <a:prstGeom prst="rect">
            <a:avLst/>
          </a:prstGeom>
        </p:spPr>
      </p:pic>
      <p:pic>
        <p:nvPicPr>
          <p:cNvPr id="11" name="Picture 10" descr="3198-Sony.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57452" y="2759334"/>
            <a:ext cx="1335856" cy="1328934"/>
          </a:xfrm>
          <a:prstGeom prst="rect">
            <a:avLst/>
          </a:prstGeom>
        </p:spPr>
      </p:pic>
      <p:pic>
        <p:nvPicPr>
          <p:cNvPr id="12" name="Picture 11"/>
          <p:cNvPicPr>
            <a:picLocks noChangeAspect="1"/>
          </p:cNvPicPr>
          <p:nvPr/>
        </p:nvPicPr>
        <p:blipFill>
          <a:blip r:embed="rId12"/>
          <a:stretch>
            <a:fillRect/>
          </a:stretch>
        </p:blipFill>
        <p:spPr>
          <a:xfrm>
            <a:off x="7876575" y="2681562"/>
            <a:ext cx="843143" cy="843143"/>
          </a:xfrm>
          <a:prstGeom prst="rect">
            <a:avLst/>
          </a:prstGeom>
        </p:spPr>
      </p:pic>
      <p:pic>
        <p:nvPicPr>
          <p:cNvPr id="14" name="Picture 13" descr="6082-Yandex.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0062" y="3726785"/>
            <a:ext cx="1340562" cy="1333616"/>
          </a:xfrm>
          <a:prstGeom prst="rect">
            <a:avLst/>
          </a:prstGeom>
        </p:spPr>
      </p:pic>
      <p:pic>
        <p:nvPicPr>
          <p:cNvPr id="15" name="Picture 14"/>
          <p:cNvPicPr>
            <a:picLocks noChangeAspect="1"/>
          </p:cNvPicPr>
          <p:nvPr/>
        </p:nvPicPr>
        <p:blipFill>
          <a:blip r:embed="rId14"/>
          <a:stretch>
            <a:fillRect/>
          </a:stretch>
        </p:blipFill>
        <p:spPr>
          <a:xfrm>
            <a:off x="3993652" y="4288020"/>
            <a:ext cx="2463800" cy="330200"/>
          </a:xfrm>
          <a:prstGeom prst="rect">
            <a:avLst/>
          </a:prstGeom>
        </p:spPr>
      </p:pic>
      <p:pic>
        <p:nvPicPr>
          <p:cNvPr id="16" name="Picture 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9376" y="3214290"/>
            <a:ext cx="1549406" cy="416044"/>
          </a:xfrm>
          <a:prstGeom prst="rect">
            <a:avLst/>
          </a:prstGeom>
        </p:spPr>
      </p:pic>
    </p:spTree>
    <p:extLst>
      <p:ext uri="{BB962C8B-B14F-4D97-AF65-F5344CB8AC3E}">
        <p14:creationId xmlns:p14="http://schemas.microsoft.com/office/powerpoint/2010/main" val="10302849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grpId="2" nodeType="withEffect">
                                  <p:stCondLst>
                                    <p:cond delay="0"/>
                                  </p:stCondLst>
                                  <p:childTnLst>
                                    <p:anim calcmode="lin" valueType="num">
                                      <p:cBhvr additive="base">
                                        <p:cTn id="6" dur="5000"/>
                                        <p:tgtEl>
                                          <p:spTgt spid="2"/>
                                        </p:tgtEl>
                                        <p:attrNameLst>
                                          <p:attrName>ppt_x</p:attrName>
                                        </p:attrNameLst>
                                      </p:cBhvr>
                                      <p:tavLst>
                                        <p:tav tm="0">
                                          <p:val>
                                            <p:strVal val="ppt_x"/>
                                          </p:val>
                                        </p:tav>
                                        <p:tav tm="100000">
                                          <p:val>
                                            <p:strVal val="ppt_x"/>
                                          </p:val>
                                        </p:tav>
                                      </p:tavLst>
                                    </p:anim>
                                    <p:anim calcmode="lin" valueType="num">
                                      <p:cBhvr additive="base">
                                        <p:cTn id="7" dur="5000"/>
                                        <p:tgtEl>
                                          <p:spTgt spid="2"/>
                                        </p:tgtEl>
                                        <p:attrNameLst>
                                          <p:attrName>ppt_y</p:attrName>
                                        </p:attrNameLst>
                                      </p:cBhvr>
                                      <p:tavLst>
                                        <p:tav tm="0">
                                          <p:val>
                                            <p:strVal val="ppt_y"/>
                                          </p:val>
                                        </p:tav>
                                        <p:tav tm="100000">
                                          <p:val>
                                            <p:strVal val="0-ppt_h/2"/>
                                          </p:val>
                                        </p:tav>
                                      </p:tavLst>
                                    </p:anim>
                                    <p:set>
                                      <p:cBhvr>
                                        <p:cTn id="8" dur="1" fill="hold">
                                          <p:stCondLst>
                                            <p:cond delay="4999"/>
                                          </p:stCondLst>
                                        </p:cTn>
                                        <p:tgtEl>
                                          <p:spTgt spid="2"/>
                                        </p:tgtEl>
                                        <p:attrNameLst>
                                          <p:attrName>style.visibility</p:attrName>
                                        </p:attrNameLst>
                                      </p:cBhvr>
                                      <p:to>
                                        <p:strVal val="hidden"/>
                                      </p:to>
                                    </p:set>
                                  </p:childTnLst>
                                </p:cTn>
                              </p:par>
                              <p:par>
                                <p:cTn id="9" presetID="1" presetClass="entr" presetSubtype="0" fill="hold" nodeType="withEffect">
                                  <p:stCondLst>
                                    <p:cond delay="40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80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120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160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4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24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360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400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480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440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320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28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92872" y="2207700"/>
            <a:ext cx="3167266" cy="1086767"/>
          </a:xfrm>
          <a:prstGeom prst="rect">
            <a:avLst/>
          </a:prstGeom>
        </p:spPr>
      </p:pic>
      <p:pic>
        <p:nvPicPr>
          <p:cNvPr id="7" name="Picture 6"/>
          <p:cNvPicPr>
            <a:picLocks noChangeAspect="1"/>
          </p:cNvPicPr>
          <p:nvPr/>
        </p:nvPicPr>
        <p:blipFill>
          <a:blip r:embed="rId4"/>
          <a:stretch>
            <a:fillRect/>
          </a:stretch>
        </p:blipFill>
        <p:spPr>
          <a:xfrm>
            <a:off x="1004906" y="1705687"/>
            <a:ext cx="1293722" cy="1588780"/>
          </a:xfrm>
          <a:prstGeom prst="rect">
            <a:avLst/>
          </a:prstGeom>
        </p:spPr>
      </p:pic>
      <p:pic>
        <p:nvPicPr>
          <p:cNvPr id="13" name="Picture 12" descr="v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9495" y="826166"/>
            <a:ext cx="2504554" cy="3390979"/>
          </a:xfrm>
          <a:prstGeom prst="rect">
            <a:avLst/>
          </a:prstGeom>
        </p:spPr>
      </p:pic>
    </p:spTree>
    <p:extLst>
      <p:ext uri="{BB962C8B-B14F-4D97-AF65-F5344CB8AC3E}">
        <p14:creationId xmlns:p14="http://schemas.microsoft.com/office/powerpoint/2010/main" val="2568270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 fill="hold"/>
                                        <p:tgtEl>
                                          <p:spTgt spid="7"/>
                                        </p:tgtEl>
                                        <p:attrNameLst>
                                          <p:attrName>ppt_w</p:attrName>
                                        </p:attrNameLst>
                                      </p:cBhvr>
                                      <p:tavLst>
                                        <p:tav tm="0">
                                          <p:val>
                                            <p:strVal val="4*#ppt_w"/>
                                          </p:val>
                                        </p:tav>
                                        <p:tav tm="100000">
                                          <p:val>
                                            <p:strVal val="#ppt_w"/>
                                          </p:val>
                                        </p:tav>
                                      </p:tavLst>
                                    </p:anim>
                                    <p:anim calcmode="lin" valueType="num">
                                      <p:cBhvr>
                                        <p:cTn id="8" dur="100" fill="hold"/>
                                        <p:tgtEl>
                                          <p:spTgt spid="7"/>
                                        </p:tgtEl>
                                        <p:attrNameLst>
                                          <p:attrName>ppt_h</p:attrName>
                                        </p:attrNameLst>
                                      </p:cBhvr>
                                      <p:tavLst>
                                        <p:tav tm="0">
                                          <p:val>
                                            <p:strVal val="4*#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7"/>
                                        </p:tgtEl>
                                        <p:attrNameLst>
                                          <p:attrName>r</p:attrName>
                                        </p:attrNameLst>
                                      </p:cBhvr>
                                    </p:animRot>
                                    <p:animRot by="-240000">
                                      <p:cBhvr>
                                        <p:cTn id="12" dur="20" fill="hold">
                                          <p:stCondLst>
                                            <p:cond delay="20"/>
                                          </p:stCondLst>
                                        </p:cTn>
                                        <p:tgtEl>
                                          <p:spTgt spid="7"/>
                                        </p:tgtEl>
                                        <p:attrNameLst>
                                          <p:attrName>r</p:attrName>
                                        </p:attrNameLst>
                                      </p:cBhvr>
                                    </p:animRot>
                                    <p:animRot by="240000">
                                      <p:cBhvr>
                                        <p:cTn id="13" dur="20" fill="hold">
                                          <p:stCondLst>
                                            <p:cond delay="40"/>
                                          </p:stCondLst>
                                        </p:cTn>
                                        <p:tgtEl>
                                          <p:spTgt spid="7"/>
                                        </p:tgtEl>
                                        <p:attrNameLst>
                                          <p:attrName>r</p:attrName>
                                        </p:attrNameLst>
                                      </p:cBhvr>
                                    </p:animRot>
                                    <p:animRot by="-240000">
                                      <p:cBhvr>
                                        <p:cTn id="14" dur="20" fill="hold">
                                          <p:stCondLst>
                                            <p:cond delay="60"/>
                                          </p:stCondLst>
                                        </p:cTn>
                                        <p:tgtEl>
                                          <p:spTgt spid="7"/>
                                        </p:tgtEl>
                                        <p:attrNameLst>
                                          <p:attrName>r</p:attrName>
                                        </p:attrNameLst>
                                      </p:cBhvr>
                                    </p:animRot>
                                    <p:animRot by="120000">
                                      <p:cBhvr>
                                        <p:cTn id="15" dur="20" fill="hold">
                                          <p:stCondLst>
                                            <p:cond delay="80"/>
                                          </p:stCondLst>
                                        </p:cTn>
                                        <p:tgtEl>
                                          <p:spTgt spid="7"/>
                                        </p:tgtEl>
                                        <p:attrNameLst>
                                          <p:attrName>r</p:attrName>
                                        </p:attrNameLst>
                                      </p:cBhvr>
                                    </p:animRot>
                                  </p:childTnLst>
                                </p:cTn>
                              </p:par>
                            </p:childTnLst>
                          </p:cTn>
                        </p:par>
                        <p:par>
                          <p:cTn id="16" fill="hold">
                            <p:stCondLst>
                              <p:cond delay="200"/>
                            </p:stCondLst>
                            <p:childTnLst>
                              <p:par>
                                <p:cTn id="17" presetID="23" presetClass="entr" presetSubtype="32" fill="hold" nodeType="afterEffect">
                                  <p:stCondLst>
                                    <p:cond delay="4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 fill="hold"/>
                                        <p:tgtEl>
                                          <p:spTgt spid="6"/>
                                        </p:tgtEl>
                                        <p:attrNameLst>
                                          <p:attrName>ppt_w</p:attrName>
                                        </p:attrNameLst>
                                      </p:cBhvr>
                                      <p:tavLst>
                                        <p:tav tm="0">
                                          <p:val>
                                            <p:strVal val="4*#ppt_w"/>
                                          </p:val>
                                        </p:tav>
                                        <p:tav tm="100000">
                                          <p:val>
                                            <p:strVal val="#ppt_w"/>
                                          </p:val>
                                        </p:tav>
                                      </p:tavLst>
                                    </p:anim>
                                    <p:anim calcmode="lin" valueType="num">
                                      <p:cBhvr>
                                        <p:cTn id="20" dur="100" fill="hold"/>
                                        <p:tgtEl>
                                          <p:spTgt spid="6"/>
                                        </p:tgtEl>
                                        <p:attrNameLst>
                                          <p:attrName>ppt_h</p:attrName>
                                        </p:attrNameLst>
                                      </p:cBhvr>
                                      <p:tavLst>
                                        <p:tav tm="0">
                                          <p:val>
                                            <p:strVal val="4*#ppt_h"/>
                                          </p:val>
                                        </p:tav>
                                        <p:tav tm="100000">
                                          <p:val>
                                            <p:strVal val="#ppt_h"/>
                                          </p:val>
                                        </p:tav>
                                      </p:tavLst>
                                    </p:anim>
                                  </p:childTnLst>
                                </p:cTn>
                              </p:par>
                            </p:childTnLst>
                          </p:cTn>
                        </p:par>
                        <p:par>
                          <p:cTn id="21" fill="hold">
                            <p:stCondLst>
                              <p:cond delay="700"/>
                            </p:stCondLst>
                            <p:childTnLst>
                              <p:par>
                                <p:cTn id="22" presetID="32" presetClass="emph" presetSubtype="0" fill="hold" nodeType="afterEffect">
                                  <p:stCondLst>
                                    <p:cond delay="0"/>
                                  </p:stCondLst>
                                  <p:childTnLst>
                                    <p:animRot by="120000">
                                      <p:cBhvr>
                                        <p:cTn id="23" dur="10" fill="hold">
                                          <p:stCondLst>
                                            <p:cond delay="0"/>
                                          </p:stCondLst>
                                        </p:cTn>
                                        <p:tgtEl>
                                          <p:spTgt spid="6"/>
                                        </p:tgtEl>
                                        <p:attrNameLst>
                                          <p:attrName>r</p:attrName>
                                        </p:attrNameLst>
                                      </p:cBhvr>
                                    </p:animRot>
                                    <p:animRot by="-240000">
                                      <p:cBhvr>
                                        <p:cTn id="24" dur="20" fill="hold">
                                          <p:stCondLst>
                                            <p:cond delay="20"/>
                                          </p:stCondLst>
                                        </p:cTn>
                                        <p:tgtEl>
                                          <p:spTgt spid="6"/>
                                        </p:tgtEl>
                                        <p:attrNameLst>
                                          <p:attrName>r</p:attrName>
                                        </p:attrNameLst>
                                      </p:cBhvr>
                                    </p:animRot>
                                    <p:animRot by="240000">
                                      <p:cBhvr>
                                        <p:cTn id="25" dur="20" fill="hold">
                                          <p:stCondLst>
                                            <p:cond delay="40"/>
                                          </p:stCondLst>
                                        </p:cTn>
                                        <p:tgtEl>
                                          <p:spTgt spid="6"/>
                                        </p:tgtEl>
                                        <p:attrNameLst>
                                          <p:attrName>r</p:attrName>
                                        </p:attrNameLst>
                                      </p:cBhvr>
                                    </p:animRot>
                                    <p:animRot by="-240000">
                                      <p:cBhvr>
                                        <p:cTn id="26" dur="20" fill="hold">
                                          <p:stCondLst>
                                            <p:cond delay="60"/>
                                          </p:stCondLst>
                                        </p:cTn>
                                        <p:tgtEl>
                                          <p:spTgt spid="6"/>
                                        </p:tgtEl>
                                        <p:attrNameLst>
                                          <p:attrName>r</p:attrName>
                                        </p:attrNameLst>
                                      </p:cBhvr>
                                    </p:animRot>
                                    <p:animRot by="120000">
                                      <p:cBhvr>
                                        <p:cTn id="27" dur="20" fill="hold">
                                          <p:stCondLst>
                                            <p:cond delay="80"/>
                                          </p:stCondLst>
                                        </p:cTn>
                                        <p:tgtEl>
                                          <p:spTgt spid="6"/>
                                        </p:tgtEl>
                                        <p:attrNameLst>
                                          <p:attrName>r</p:attrName>
                                        </p:attrNameLst>
                                      </p:cBhvr>
                                    </p:animRot>
                                  </p:childTnLst>
                                </p:cTn>
                              </p:par>
                            </p:childTnLst>
                          </p:cTn>
                        </p:par>
                        <p:par>
                          <p:cTn id="28" fill="hold">
                            <p:stCondLst>
                              <p:cond delay="800"/>
                            </p:stCondLst>
                            <p:childTnLst>
                              <p:par>
                                <p:cTn id="29" presetID="31" presetClass="entr" presetSubtype="0" fill="hold"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 fill="hold"/>
                                        <p:tgtEl>
                                          <p:spTgt spid="13"/>
                                        </p:tgtEl>
                                        <p:attrNameLst>
                                          <p:attrName>ppt_w</p:attrName>
                                        </p:attrNameLst>
                                      </p:cBhvr>
                                      <p:tavLst>
                                        <p:tav tm="0">
                                          <p:val>
                                            <p:fltVal val="0"/>
                                          </p:val>
                                        </p:tav>
                                        <p:tav tm="100000">
                                          <p:val>
                                            <p:strVal val="#ppt_w"/>
                                          </p:val>
                                        </p:tav>
                                      </p:tavLst>
                                    </p:anim>
                                    <p:anim calcmode="lin" valueType="num">
                                      <p:cBhvr>
                                        <p:cTn id="32" dur="100" fill="hold"/>
                                        <p:tgtEl>
                                          <p:spTgt spid="13"/>
                                        </p:tgtEl>
                                        <p:attrNameLst>
                                          <p:attrName>ppt_h</p:attrName>
                                        </p:attrNameLst>
                                      </p:cBhvr>
                                      <p:tavLst>
                                        <p:tav tm="0">
                                          <p:val>
                                            <p:fltVal val="0"/>
                                          </p:val>
                                        </p:tav>
                                        <p:tav tm="100000">
                                          <p:val>
                                            <p:strVal val="#ppt_h"/>
                                          </p:val>
                                        </p:tav>
                                      </p:tavLst>
                                    </p:anim>
                                    <p:anim calcmode="lin" valueType="num">
                                      <p:cBhvr>
                                        <p:cTn id="33" dur="100" fill="hold"/>
                                        <p:tgtEl>
                                          <p:spTgt spid="13"/>
                                        </p:tgtEl>
                                        <p:attrNameLst>
                                          <p:attrName>style.rotation</p:attrName>
                                        </p:attrNameLst>
                                      </p:cBhvr>
                                      <p:tavLst>
                                        <p:tav tm="0">
                                          <p:val>
                                            <p:fltVal val="90"/>
                                          </p:val>
                                        </p:tav>
                                        <p:tav tm="100000">
                                          <p:val>
                                            <p:fltVal val="0"/>
                                          </p:val>
                                        </p:tav>
                                      </p:tavLst>
                                    </p:anim>
                                    <p:animEffect transition="in" filter="fade">
                                      <p:cBhvr>
                                        <p:cTn id="34"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2" name="Picture 1" descr="JP Morgan beating a photographer with his stick.jpg"/>
          <p:cNvPicPr>
            <a:picLocks noChangeAspect="1"/>
          </p:cNvPicPr>
          <p:nvPr/>
        </p:nvPicPr>
        <p:blipFill>
          <a:blip r:embed="rId3">
            <a:alphaModFix amt="50000"/>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140603"/>
            <a:ext cx="9144000" cy="6670343"/>
          </a:xfrm>
          <a:prstGeom prst="rect">
            <a:avLst/>
          </a:prstGeom>
        </p:spPr>
      </p:pic>
      <p:sp>
        <p:nvSpPr>
          <p:cNvPr id="4"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
        <p:nvSpPr>
          <p:cNvPr id="3" name="TextBox 2"/>
          <p:cNvSpPr txBox="1"/>
          <p:nvPr/>
        </p:nvSpPr>
        <p:spPr>
          <a:xfrm>
            <a:off x="457200" y="613780"/>
            <a:ext cx="5750292"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a:t>
            </a:r>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Source: Wikipedia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9524950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9178343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4" name="Title 3"/>
          <p:cNvSpPr>
            <a:spLocks noGrp="1"/>
          </p:cNvSpPr>
          <p:nvPr>
            <p:ph type="title"/>
          </p:nvPr>
        </p:nvSpPr>
        <p:spPr>
          <a:xfrm>
            <a:off x="1165154" y="1083390"/>
            <a:ext cx="7521645" cy="2763830"/>
          </a:xfrm>
        </p:spPr>
        <p:txBody>
          <a:bodyPr>
            <a:noAutofit/>
          </a:bodyPr>
          <a:lstStyle/>
          <a:p>
            <a:pPr algn="l"/>
            <a:r>
              <a:rPr lang="en-US" sz="4000" dirty="0" smtClean="0">
                <a:solidFill>
                  <a:schemeClr val="bg1"/>
                </a:solidFill>
                <a:latin typeface="Avenir Black"/>
                <a:cs typeface="Avenir Black"/>
              </a:rPr>
              <a:t>In </a:t>
            </a:r>
            <a:r>
              <a:rPr lang="en-US" sz="4000" dirty="0">
                <a:solidFill>
                  <a:schemeClr val="bg1"/>
                </a:solidFill>
                <a:latin typeface="Avenir Black"/>
                <a:cs typeface="Avenir Black"/>
              </a:rPr>
              <a:t>case of conflict, consider users over authors over </a:t>
            </a:r>
            <a:r>
              <a:rPr lang="en-US" sz="4000" dirty="0" err="1">
                <a:solidFill>
                  <a:schemeClr val="bg1"/>
                </a:solidFill>
                <a:latin typeface="Avenir Black"/>
                <a:cs typeface="Avenir Black"/>
              </a:rPr>
              <a:t>implementors</a:t>
            </a:r>
            <a:r>
              <a:rPr lang="en-US" sz="4000" dirty="0">
                <a:solidFill>
                  <a:schemeClr val="bg1"/>
                </a:solidFill>
                <a:latin typeface="Avenir Black"/>
                <a:cs typeface="Avenir Black"/>
              </a:rPr>
              <a:t> over </a:t>
            </a:r>
            <a:r>
              <a:rPr lang="en-US" sz="4000" dirty="0" err="1">
                <a:solidFill>
                  <a:schemeClr val="bg1"/>
                </a:solidFill>
                <a:latin typeface="Avenir Black"/>
                <a:cs typeface="Avenir Black"/>
              </a:rPr>
              <a:t>specifiers</a:t>
            </a:r>
            <a:r>
              <a:rPr lang="en-US" sz="4000" dirty="0">
                <a:solidFill>
                  <a:schemeClr val="bg1"/>
                </a:solidFill>
                <a:latin typeface="Avenir Black"/>
                <a:cs typeface="Avenir Black"/>
              </a:rPr>
              <a:t> over theoretical purity.</a:t>
            </a:r>
            <a:r>
              <a:rPr lang="en-US" sz="4000" dirty="0" smtClean="0">
                <a:solidFill>
                  <a:schemeClr val="bg1"/>
                </a:solidFill>
                <a:latin typeface="Avenir Black"/>
                <a:cs typeface="Avenir Black"/>
              </a:rPr>
              <a:t>”</a:t>
            </a:r>
            <a:endParaRPr lang="en-US" sz="4000" dirty="0">
              <a:solidFill>
                <a:schemeClr val="bg1"/>
              </a:solidFill>
              <a:latin typeface="Avenir Black"/>
              <a:cs typeface="Avenir Black"/>
            </a:endParaRPr>
          </a:p>
        </p:txBody>
      </p:sp>
      <p:sp>
        <p:nvSpPr>
          <p:cNvPr id="2" name="TextBox 1"/>
          <p:cNvSpPr txBox="1"/>
          <p:nvPr/>
        </p:nvSpPr>
        <p:spPr>
          <a:xfrm>
            <a:off x="457200" y="613780"/>
            <a:ext cx="3877985" cy="400110"/>
          </a:xfrm>
          <a:prstGeom prst="rect">
            <a:avLst/>
          </a:prstGeom>
          <a:noFill/>
        </p:spPr>
        <p:txBody>
          <a:bodyPr wrap="none" rtlCol="0">
            <a:spAutoFit/>
          </a:bodyPr>
          <a:lstStyle/>
          <a:p>
            <a:r>
              <a:rPr lang="en-US" sz="2000" i="1" dirty="0">
                <a:solidFill>
                  <a:srgbClr val="FFFFFF"/>
                </a:solidFill>
                <a:latin typeface="Chaparral Pro"/>
                <a:cs typeface="Chaparral Pro"/>
              </a:rPr>
              <a:t>Core Value: Priority </a:t>
            </a:r>
            <a:r>
              <a:rPr lang="en-US" sz="2000" i="1" dirty="0" smtClean="0">
                <a:solidFill>
                  <a:srgbClr val="FFFFFF"/>
                </a:solidFill>
                <a:latin typeface="Chaparral Pro"/>
                <a:cs typeface="Chaparral Pro"/>
              </a:rPr>
              <a:t>of Constituencies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6874948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2" name="Rectangle 1"/>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Users</a:t>
            </a:r>
            <a:endParaRPr lang="en-US" sz="5400" dirty="0">
              <a:solidFill>
                <a:schemeClr val="bg1"/>
              </a:solidFill>
              <a:latin typeface="Avenir Black"/>
              <a:cs typeface="Avenir Black"/>
            </a:endParaRPr>
          </a:p>
        </p:txBody>
      </p:sp>
      <p:sp>
        <p:nvSpPr>
          <p:cNvPr id="3" name="Rectangle 2"/>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Authors</a:t>
            </a:r>
            <a:endParaRPr lang="en-US" sz="5400" dirty="0">
              <a:solidFill>
                <a:schemeClr val="bg1"/>
              </a:solidFill>
              <a:latin typeface="Avenir Black"/>
              <a:cs typeface="Avenir Black"/>
            </a:endParaRPr>
          </a:p>
        </p:txBody>
      </p:sp>
      <p:sp>
        <p:nvSpPr>
          <p:cNvPr id="4" name="Rectangle 3"/>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Theoretical Purity</a:t>
            </a:r>
            <a:endParaRPr lang="en-US" sz="5400" dirty="0">
              <a:solidFill>
                <a:schemeClr val="bg1"/>
              </a:solidFill>
              <a:latin typeface="Avenir Black"/>
              <a:cs typeface="Avenir Black"/>
            </a:endParaRPr>
          </a:p>
        </p:txBody>
      </p:sp>
      <p:sp>
        <p:nvSpPr>
          <p:cNvPr id="5" name="Rectangle 4"/>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err="1" smtClean="0">
                <a:solidFill>
                  <a:schemeClr val="bg1"/>
                </a:solidFill>
                <a:latin typeface="Avenir Black"/>
                <a:cs typeface="Avenir Black"/>
              </a:rPr>
              <a:t>Specifiers</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46542666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7" name="Picture 6" descr="Happy Pig by Carub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920"/>
            <a:ext cx="10016114" cy="6660841"/>
          </a:xfrm>
          <a:prstGeom prst="rect">
            <a:avLst/>
          </a:prstGeom>
        </p:spPr>
      </p:pic>
      <p:sp>
        <p:nvSpPr>
          <p:cNvPr id="4" name="TextBox 3"/>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
        <p:nvSpPr>
          <p:cNvPr id="6" name="Rectangle 5"/>
          <p:cNvSpPr/>
          <p:nvPr/>
        </p:nvSpPr>
        <p:spPr>
          <a:xfrm>
            <a:off x="0" y="0"/>
            <a:ext cx="9144000" cy="5143500"/>
          </a:xfrm>
          <a:prstGeom prst="rect">
            <a:avLst/>
          </a:prstGeom>
          <a:solidFill>
            <a:srgbClr val="0086E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5400" dirty="0">
              <a:solidFill>
                <a:schemeClr val="bg1"/>
              </a:solidFill>
              <a:latin typeface="Avenir Black"/>
              <a:cs typeface="Avenir Black"/>
            </a:endParaRPr>
          </a:p>
        </p:txBody>
      </p:sp>
      <p:pic>
        <p:nvPicPr>
          <p:cNvPr id="3" name="Picture 2" descr="Animal Farm by Fiona Yiu.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542" y="150886"/>
            <a:ext cx="3232916" cy="4859802"/>
          </a:xfrm>
          <a:prstGeom prst="rect">
            <a:avLst/>
          </a:prstGeom>
          <a:effectLst>
            <a:outerShdw blurRad="50800" dist="38100" dir="2700000" algn="tl" rotWithShape="0">
              <a:srgbClr val="4B2A87">
                <a:alpha val="43000"/>
              </a:srgbClr>
            </a:outerShdw>
          </a:effectLst>
          <a:scene3d>
            <a:camera prst="orthographicFront">
              <a:rot lat="0" lon="0" rev="120000"/>
            </a:camera>
            <a:lightRig rig="threePt" dir="t"/>
          </a:scene3d>
        </p:spPr>
      </p:pic>
      <p:sp>
        <p:nvSpPr>
          <p:cNvPr id="5" name="TextBox 4"/>
          <p:cNvSpPr txBox="1"/>
          <p:nvPr/>
        </p:nvSpPr>
        <p:spPr>
          <a:xfrm>
            <a:off x="8772290" y="1955238"/>
            <a:ext cx="307777" cy="3050686"/>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Caruba</a:t>
            </a:r>
            <a:r>
              <a:rPr lang="en-US" sz="800" dirty="0" smtClean="0">
                <a:solidFill>
                  <a:srgbClr val="FFFFFF"/>
                </a:solidFill>
                <a:latin typeface="Avenir Light"/>
                <a:cs typeface="Avenir Light"/>
              </a:rPr>
              <a:t>; book design by Fiona </a:t>
            </a:r>
            <a:r>
              <a:rPr lang="en-US" sz="800" dirty="0" err="1" smtClean="0">
                <a:solidFill>
                  <a:srgbClr val="FFFFFF"/>
                </a:solidFill>
                <a:latin typeface="Avenir Light"/>
                <a:cs typeface="Avenir Light"/>
              </a:rPr>
              <a:t>Yiu</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8801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3" presetClass="entr" presetSubtype="28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 fill="hold"/>
                                        <p:tgtEl>
                                          <p:spTgt spid="3"/>
                                        </p:tgtEl>
                                        <p:attrNameLst>
                                          <p:attrName>ppt_w</p:attrName>
                                        </p:attrNameLst>
                                      </p:cBhvr>
                                      <p:tavLst>
                                        <p:tav tm="0">
                                          <p:val>
                                            <p:strVal val="4/3*#ppt_w"/>
                                          </p:val>
                                        </p:tav>
                                        <p:tav tm="100000">
                                          <p:val>
                                            <p:strVal val="#ppt_w"/>
                                          </p:val>
                                        </p:tav>
                                      </p:tavLst>
                                    </p:anim>
                                    <p:anim calcmode="lin" valueType="num">
                                      <p:cBhvr>
                                        <p:cTn id="12" dur="100" fill="hold"/>
                                        <p:tgtEl>
                                          <p:spTgt spid="3"/>
                                        </p:tgtEl>
                                        <p:attrNameLst>
                                          <p:attrName>ppt_h</p:attrName>
                                        </p:attrNameLst>
                                      </p:cBhvr>
                                      <p:tavLst>
                                        <p:tav tm="0">
                                          <p:val>
                                            <p:strVal val="4/3*#ppt_h"/>
                                          </p:val>
                                        </p:tav>
                                        <p:tav tm="100000">
                                          <p:val>
                                            <p:strVal val="#ppt_h"/>
                                          </p:val>
                                        </p:tav>
                                      </p:tavLst>
                                    </p:anim>
                                  </p:childTnLst>
                                </p:cTn>
                              </p:par>
                            </p:childTnLst>
                          </p:cTn>
                        </p:par>
                        <p:par>
                          <p:cTn id="13" fill="hold">
                            <p:stCondLst>
                              <p:cond delay="600"/>
                            </p:stCondLst>
                            <p:childTnLst>
                              <p:par>
                                <p:cTn id="14" presetID="32" presetClass="emph" presetSubtype="0" fill="hold" nodeType="afterEffect">
                                  <p:stCondLst>
                                    <p:cond delay="0"/>
                                  </p:stCondLst>
                                  <p:childTnLst>
                                    <p:animRot by="120000">
                                      <p:cBhvr>
                                        <p:cTn id="15" dur="10" fill="hold">
                                          <p:stCondLst>
                                            <p:cond delay="0"/>
                                          </p:stCondLst>
                                        </p:cTn>
                                        <p:tgtEl>
                                          <p:spTgt spid="3"/>
                                        </p:tgtEl>
                                        <p:attrNameLst>
                                          <p:attrName>r</p:attrName>
                                        </p:attrNameLst>
                                      </p:cBhvr>
                                    </p:animRot>
                                    <p:animRot by="-240000">
                                      <p:cBhvr>
                                        <p:cTn id="16" dur="20" fill="hold">
                                          <p:stCondLst>
                                            <p:cond delay="20"/>
                                          </p:stCondLst>
                                        </p:cTn>
                                        <p:tgtEl>
                                          <p:spTgt spid="3"/>
                                        </p:tgtEl>
                                        <p:attrNameLst>
                                          <p:attrName>r</p:attrName>
                                        </p:attrNameLst>
                                      </p:cBhvr>
                                    </p:animRot>
                                    <p:animRot by="240000">
                                      <p:cBhvr>
                                        <p:cTn id="17" dur="20" fill="hold">
                                          <p:stCondLst>
                                            <p:cond delay="40"/>
                                          </p:stCondLst>
                                        </p:cTn>
                                        <p:tgtEl>
                                          <p:spTgt spid="3"/>
                                        </p:tgtEl>
                                        <p:attrNameLst>
                                          <p:attrName>r</p:attrName>
                                        </p:attrNameLst>
                                      </p:cBhvr>
                                    </p:animRot>
                                    <p:animRot by="-240000">
                                      <p:cBhvr>
                                        <p:cTn id="18" dur="20" fill="hold">
                                          <p:stCondLst>
                                            <p:cond delay="60"/>
                                          </p:stCondLst>
                                        </p:cTn>
                                        <p:tgtEl>
                                          <p:spTgt spid="3"/>
                                        </p:tgtEl>
                                        <p:attrNameLst>
                                          <p:attrName>r</p:attrName>
                                        </p:attrNameLst>
                                      </p:cBhvr>
                                    </p:animRot>
                                    <p:animRot by="120000">
                                      <p:cBhvr>
                                        <p:cTn id="19" dur="20" fill="hold">
                                          <p:stCondLst>
                                            <p:cond delay="8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086EE"/>
        </a:solidFill>
        <a:effectLst/>
      </p:bgPr>
    </p:bg>
    <p:spTree>
      <p:nvGrpSpPr>
        <p:cNvPr id="1" name=""/>
        <p:cNvGrpSpPr/>
        <p:nvPr/>
      </p:nvGrpSpPr>
      <p:grpSpPr>
        <a:xfrm>
          <a:off x="0" y="0"/>
          <a:ext cx="0" cy="0"/>
          <a:chOff x="0" y="0"/>
          <a:chExt cx="0" cy="0"/>
        </a:xfrm>
      </p:grpSpPr>
      <p:pic>
        <p:nvPicPr>
          <p:cNvPr id="3" name="Picture 2" descr="George Orwell.jpg"/>
          <p:cNvPicPr>
            <a:picLocks noChangeAspect="1"/>
          </p:cNvPicPr>
          <p:nvPr/>
        </p:nvPicPr>
        <p:blipFill>
          <a:blip r:embed="rId3">
            <a:alphaModFix amt="43000"/>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1"/>
            <a:ext cx="9144000" cy="5482757"/>
          </a:xfrm>
          <a:prstGeom prst="rect">
            <a:avLst/>
          </a:prstGeom>
        </p:spPr>
      </p:pic>
      <p:sp>
        <p:nvSpPr>
          <p:cNvPr id="5" name="TextBox 4"/>
          <p:cNvSpPr txBox="1"/>
          <p:nvPr/>
        </p:nvSpPr>
        <p:spPr>
          <a:xfrm>
            <a:off x="457200" y="613780"/>
            <a:ext cx="3172663" cy="400110"/>
          </a:xfrm>
          <a:prstGeom prst="rect">
            <a:avLst/>
          </a:prstGeom>
          <a:noFill/>
        </p:spPr>
        <p:txBody>
          <a:bodyPr wrap="none" rtlCol="0">
            <a:spAutoFit/>
          </a:bodyPr>
          <a:lstStyle/>
          <a:p>
            <a:r>
              <a:rPr lang="en-US" sz="2000" i="1" dirty="0" smtClean="0">
                <a:solidFill>
                  <a:srgbClr val="FFFFFF"/>
                </a:solidFill>
                <a:latin typeface="Chaparral Pro"/>
                <a:cs typeface="Chaparral Pro"/>
              </a:rPr>
              <a:t>Examine Your Political Battles</a:t>
            </a:r>
            <a:endParaRPr lang="en-US" sz="2000" i="1" dirty="0">
              <a:solidFill>
                <a:srgbClr val="FFFFFF"/>
              </a:solidFill>
              <a:latin typeface="Chaparral Pro"/>
              <a:cs typeface="Chaparral Pro"/>
            </a:endParaRPr>
          </a:p>
        </p:txBody>
      </p:sp>
      <p:sp>
        <p:nvSpPr>
          <p:cNvPr id="6" name="Title 3"/>
          <p:cNvSpPr>
            <a:spLocks noGrp="1"/>
          </p:cNvSpPr>
          <p:nvPr>
            <p:ph type="title"/>
          </p:nvPr>
        </p:nvSpPr>
        <p:spPr>
          <a:xfrm>
            <a:off x="457200" y="1909556"/>
            <a:ext cx="8229600" cy="2763830"/>
          </a:xfrm>
        </p:spPr>
        <p:txBody>
          <a:bodyPr>
            <a:noAutofit/>
          </a:bodyPr>
          <a:lstStyle/>
          <a:p>
            <a:pPr algn="l"/>
            <a:r>
              <a:rPr lang="en-US" sz="8800" dirty="0" smtClean="0">
                <a:solidFill>
                  <a:srgbClr val="FFFFFF"/>
                </a:solidFill>
                <a:latin typeface="Avenir Black"/>
                <a:cs typeface="Avenir Black"/>
              </a:rPr>
              <a:t>Priority of Constituencies</a:t>
            </a:r>
            <a:endParaRPr lang="en-US" sz="8800" dirty="0">
              <a:solidFill>
                <a:srgbClr val="FFFFFF"/>
              </a:solidFill>
              <a:latin typeface="Avenir Black"/>
              <a:cs typeface="Avenir Black"/>
            </a:endParaRPr>
          </a:p>
        </p:txBody>
      </p:sp>
    </p:spTree>
    <p:extLst>
      <p:ext uri="{BB962C8B-B14F-4D97-AF65-F5344CB8AC3E}">
        <p14:creationId xmlns:p14="http://schemas.microsoft.com/office/powerpoint/2010/main" val="2541169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Utility</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8607379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I. Company vision</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II. </a:t>
            </a:r>
            <a:r>
              <a:rPr lang="en-US" sz="4000" dirty="0">
                <a:solidFill>
                  <a:srgbClr val="FFFFFF"/>
                </a:solidFill>
                <a:latin typeface="Avenir Black"/>
                <a:cs typeface="Avenir Black"/>
              </a:rPr>
              <a:t>Strategic plan</a:t>
            </a:r>
            <a:r>
              <a:rPr lang="en-US" sz="4000" dirty="0" smtClean="0">
                <a:solidFill>
                  <a:srgbClr val="FFFFFF"/>
                </a:solidFill>
                <a:latin typeface="Avenir Black"/>
                <a:cs typeface="Avenir Black"/>
              </a:rPr>
              <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III. Product-focused</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IV. Sales-focused</a:t>
            </a:r>
            <a:endParaRPr lang="en-US" sz="4000" dirty="0">
              <a:solidFill>
                <a:srgbClr val="FFFFFF"/>
              </a:solidFill>
              <a:latin typeface="Avenir Black"/>
              <a:cs typeface="Avenir Black"/>
            </a:endParaRPr>
          </a:p>
        </p:txBody>
      </p:sp>
      <p:sp>
        <p:nvSpPr>
          <p:cNvPr id="3" name="TextBox 2"/>
          <p:cNvSpPr txBox="1"/>
          <p:nvPr/>
        </p:nvSpPr>
        <p:spPr>
          <a:xfrm>
            <a:off x="457200" y="613780"/>
            <a:ext cx="5698996"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Examine Your Political Battles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1762559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7200" dirty="0" smtClean="0">
                <a:solidFill>
                  <a:srgbClr val="FFFFFF"/>
                </a:solidFill>
                <a:latin typeface="Avenir Black"/>
                <a:cs typeface="Avenir Black"/>
              </a:rPr>
              <a:t>B. What will help your organization achieve its goal?</a:t>
            </a:r>
            <a:endParaRPr lang="en-US" sz="7200" dirty="0">
              <a:solidFill>
                <a:srgbClr val="FFFFFF"/>
              </a:solidFill>
              <a:latin typeface="Avenir Black"/>
              <a:cs typeface="Avenir Black"/>
            </a:endParaRPr>
          </a:p>
        </p:txBody>
      </p:sp>
    </p:spTree>
    <p:extLst>
      <p:ext uri="{BB962C8B-B14F-4D97-AF65-F5344CB8AC3E}">
        <p14:creationId xmlns:p14="http://schemas.microsoft.com/office/powerpoint/2010/main" val="175256442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hotel-tonight-cleaned-u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593" y="1505093"/>
            <a:ext cx="3656814" cy="1931348"/>
          </a:xfrm>
          <a:prstGeom prst="rect">
            <a:avLst/>
          </a:prstGeom>
        </p:spPr>
      </p:pic>
    </p:spTree>
    <p:extLst>
      <p:ext uri="{BB962C8B-B14F-4D97-AF65-F5344CB8AC3E}">
        <p14:creationId xmlns:p14="http://schemas.microsoft.com/office/powerpoint/2010/main" val="38686354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grpSp>
        <p:nvGrpSpPr>
          <p:cNvPr id="173" name="Group 172"/>
          <p:cNvGrpSpPr/>
          <p:nvPr/>
        </p:nvGrpSpPr>
        <p:grpSpPr>
          <a:xfrm>
            <a:off x="0" y="1673861"/>
            <a:ext cx="8556799" cy="598046"/>
            <a:chOff x="0" y="1502626"/>
            <a:chExt cx="8556799" cy="598046"/>
          </a:xfrm>
        </p:grpSpPr>
        <p:sp>
          <p:nvSpPr>
            <p:cNvPr id="7" name="Rectangle 6"/>
            <p:cNvSpPr/>
            <p:nvPr/>
          </p:nvSpPr>
          <p:spPr>
            <a:xfrm>
              <a:off x="0" y="1502626"/>
              <a:ext cx="8556799"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Oval 13"/>
            <p:cNvSpPr/>
            <p:nvPr/>
          </p:nvSpPr>
          <p:spPr>
            <a:xfrm>
              <a:off x="2064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p:cNvSpPr/>
            <p:nvPr/>
          </p:nvSpPr>
          <p:spPr>
            <a:xfrm>
              <a:off x="3698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Oval 15"/>
            <p:cNvSpPr/>
            <p:nvPr/>
          </p:nvSpPr>
          <p:spPr>
            <a:xfrm>
              <a:off x="5331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 name="Oval 16"/>
            <p:cNvSpPr/>
            <p:nvPr/>
          </p:nvSpPr>
          <p:spPr>
            <a:xfrm>
              <a:off x="6965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8" name="Oval 17"/>
            <p:cNvSpPr/>
            <p:nvPr/>
          </p:nvSpPr>
          <p:spPr>
            <a:xfrm>
              <a:off x="8598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9" name="Oval 18"/>
            <p:cNvSpPr/>
            <p:nvPr/>
          </p:nvSpPr>
          <p:spPr>
            <a:xfrm>
              <a:off x="10231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Oval 19"/>
            <p:cNvSpPr/>
            <p:nvPr/>
          </p:nvSpPr>
          <p:spPr>
            <a:xfrm>
              <a:off x="11865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p:cNvSpPr/>
            <p:nvPr/>
          </p:nvSpPr>
          <p:spPr>
            <a:xfrm>
              <a:off x="13498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Oval 21"/>
            <p:cNvSpPr/>
            <p:nvPr/>
          </p:nvSpPr>
          <p:spPr>
            <a:xfrm>
              <a:off x="15132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p:cNvSpPr/>
            <p:nvPr/>
          </p:nvSpPr>
          <p:spPr>
            <a:xfrm>
              <a:off x="16765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4" name="Oval 23"/>
            <p:cNvSpPr/>
            <p:nvPr/>
          </p:nvSpPr>
          <p:spPr>
            <a:xfrm>
              <a:off x="18398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Oval 24"/>
            <p:cNvSpPr/>
            <p:nvPr/>
          </p:nvSpPr>
          <p:spPr>
            <a:xfrm>
              <a:off x="20032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Oval 25"/>
            <p:cNvSpPr/>
            <p:nvPr/>
          </p:nvSpPr>
          <p:spPr>
            <a:xfrm>
              <a:off x="21665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7" name="Oval 26"/>
            <p:cNvSpPr/>
            <p:nvPr/>
          </p:nvSpPr>
          <p:spPr>
            <a:xfrm>
              <a:off x="23299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8" name="Oval 27"/>
            <p:cNvSpPr/>
            <p:nvPr/>
          </p:nvSpPr>
          <p:spPr>
            <a:xfrm>
              <a:off x="24932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9" name="Oval 28"/>
            <p:cNvSpPr/>
            <p:nvPr/>
          </p:nvSpPr>
          <p:spPr>
            <a:xfrm>
              <a:off x="26565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Oval 29"/>
            <p:cNvSpPr/>
            <p:nvPr/>
          </p:nvSpPr>
          <p:spPr>
            <a:xfrm>
              <a:off x="28199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Oval 30"/>
            <p:cNvSpPr/>
            <p:nvPr/>
          </p:nvSpPr>
          <p:spPr>
            <a:xfrm>
              <a:off x="29832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Oval 31"/>
            <p:cNvSpPr/>
            <p:nvPr/>
          </p:nvSpPr>
          <p:spPr>
            <a:xfrm>
              <a:off x="31466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3" name="Oval 32"/>
            <p:cNvSpPr/>
            <p:nvPr/>
          </p:nvSpPr>
          <p:spPr>
            <a:xfrm>
              <a:off x="33099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4" name="Oval 33"/>
            <p:cNvSpPr/>
            <p:nvPr/>
          </p:nvSpPr>
          <p:spPr>
            <a:xfrm>
              <a:off x="34732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5" name="Oval 34"/>
            <p:cNvSpPr/>
            <p:nvPr/>
          </p:nvSpPr>
          <p:spPr>
            <a:xfrm>
              <a:off x="36366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6" name="Oval 35"/>
            <p:cNvSpPr/>
            <p:nvPr/>
          </p:nvSpPr>
          <p:spPr>
            <a:xfrm>
              <a:off x="37999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7" name="Oval 36"/>
            <p:cNvSpPr/>
            <p:nvPr/>
          </p:nvSpPr>
          <p:spPr>
            <a:xfrm>
              <a:off x="39633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8" name="Oval 37"/>
            <p:cNvSpPr/>
            <p:nvPr/>
          </p:nvSpPr>
          <p:spPr>
            <a:xfrm>
              <a:off x="412665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Oval 38"/>
            <p:cNvSpPr/>
            <p:nvPr/>
          </p:nvSpPr>
          <p:spPr>
            <a:xfrm>
              <a:off x="428999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Oval 39"/>
            <p:cNvSpPr/>
            <p:nvPr/>
          </p:nvSpPr>
          <p:spPr>
            <a:xfrm>
              <a:off x="445333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p:cNvSpPr/>
            <p:nvPr/>
          </p:nvSpPr>
          <p:spPr>
            <a:xfrm>
              <a:off x="461667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2" name="Oval 41"/>
            <p:cNvSpPr/>
            <p:nvPr/>
          </p:nvSpPr>
          <p:spPr>
            <a:xfrm>
              <a:off x="4780014" y="1865144"/>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p:cNvSpPr/>
            <p:nvPr/>
          </p:nvSpPr>
          <p:spPr>
            <a:xfrm>
              <a:off x="49433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4" name="Oval 43"/>
            <p:cNvSpPr/>
            <p:nvPr/>
          </p:nvSpPr>
          <p:spPr>
            <a:xfrm>
              <a:off x="51066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5" name="Oval 44"/>
            <p:cNvSpPr/>
            <p:nvPr/>
          </p:nvSpPr>
          <p:spPr>
            <a:xfrm>
              <a:off x="52700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6" name="Oval 45"/>
            <p:cNvSpPr/>
            <p:nvPr/>
          </p:nvSpPr>
          <p:spPr>
            <a:xfrm>
              <a:off x="54333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7" name="Oval 46"/>
            <p:cNvSpPr/>
            <p:nvPr/>
          </p:nvSpPr>
          <p:spPr>
            <a:xfrm>
              <a:off x="55967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8" name="Oval 47"/>
            <p:cNvSpPr/>
            <p:nvPr/>
          </p:nvSpPr>
          <p:spPr>
            <a:xfrm>
              <a:off x="57600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9" name="Oval 48"/>
            <p:cNvSpPr/>
            <p:nvPr/>
          </p:nvSpPr>
          <p:spPr>
            <a:xfrm>
              <a:off x="59233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p:cNvSpPr/>
            <p:nvPr/>
          </p:nvSpPr>
          <p:spPr>
            <a:xfrm>
              <a:off x="60867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1" name="Oval 50"/>
            <p:cNvSpPr/>
            <p:nvPr/>
          </p:nvSpPr>
          <p:spPr>
            <a:xfrm>
              <a:off x="62500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2" name="Oval 51"/>
            <p:cNvSpPr/>
            <p:nvPr/>
          </p:nvSpPr>
          <p:spPr>
            <a:xfrm>
              <a:off x="64134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3" name="Oval 52"/>
            <p:cNvSpPr/>
            <p:nvPr/>
          </p:nvSpPr>
          <p:spPr>
            <a:xfrm>
              <a:off x="65767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4" name="Oval 53"/>
            <p:cNvSpPr/>
            <p:nvPr/>
          </p:nvSpPr>
          <p:spPr>
            <a:xfrm>
              <a:off x="67400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5" name="Oval 54"/>
            <p:cNvSpPr/>
            <p:nvPr/>
          </p:nvSpPr>
          <p:spPr>
            <a:xfrm>
              <a:off x="69034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6" name="Oval 55"/>
            <p:cNvSpPr/>
            <p:nvPr/>
          </p:nvSpPr>
          <p:spPr>
            <a:xfrm>
              <a:off x="70667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7" name="Oval 56"/>
            <p:cNvSpPr/>
            <p:nvPr/>
          </p:nvSpPr>
          <p:spPr>
            <a:xfrm>
              <a:off x="72301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8" name="Oval 57"/>
            <p:cNvSpPr/>
            <p:nvPr/>
          </p:nvSpPr>
          <p:spPr>
            <a:xfrm>
              <a:off x="73934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9" name="Oval 58"/>
            <p:cNvSpPr/>
            <p:nvPr/>
          </p:nvSpPr>
          <p:spPr>
            <a:xfrm>
              <a:off x="755679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Oval 59"/>
            <p:cNvSpPr/>
            <p:nvPr/>
          </p:nvSpPr>
          <p:spPr>
            <a:xfrm>
              <a:off x="772013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1" name="Oval 60"/>
            <p:cNvSpPr/>
            <p:nvPr/>
          </p:nvSpPr>
          <p:spPr>
            <a:xfrm>
              <a:off x="788347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Oval 61"/>
            <p:cNvSpPr/>
            <p:nvPr/>
          </p:nvSpPr>
          <p:spPr>
            <a:xfrm>
              <a:off x="804681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3" name="Oval 62"/>
            <p:cNvSpPr/>
            <p:nvPr/>
          </p:nvSpPr>
          <p:spPr>
            <a:xfrm>
              <a:off x="8210154"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Oval 63"/>
            <p:cNvSpPr/>
            <p:nvPr/>
          </p:nvSpPr>
          <p:spPr>
            <a:xfrm>
              <a:off x="8373473" y="186195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174" name="Group 173"/>
          <p:cNvGrpSpPr/>
          <p:nvPr/>
        </p:nvGrpSpPr>
        <p:grpSpPr>
          <a:xfrm>
            <a:off x="0" y="2859357"/>
            <a:ext cx="9144000" cy="598046"/>
            <a:chOff x="0" y="2688122"/>
            <a:chExt cx="9144000" cy="598046"/>
          </a:xfrm>
        </p:grpSpPr>
        <p:sp>
          <p:nvSpPr>
            <p:cNvPr id="6" name="Rectangle 5"/>
            <p:cNvSpPr/>
            <p:nvPr/>
          </p:nvSpPr>
          <p:spPr>
            <a:xfrm>
              <a:off x="0" y="2688122"/>
              <a:ext cx="9144000"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p:cNvSpPr/>
            <p:nvPr/>
          </p:nvSpPr>
          <p:spPr>
            <a:xfrm>
              <a:off x="4315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8" name="Oval 117"/>
            <p:cNvSpPr/>
            <p:nvPr/>
          </p:nvSpPr>
          <p:spPr>
            <a:xfrm>
              <a:off x="27222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19" name="Oval 118"/>
            <p:cNvSpPr/>
            <p:nvPr/>
          </p:nvSpPr>
          <p:spPr>
            <a:xfrm>
              <a:off x="50130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Oval 119"/>
            <p:cNvSpPr/>
            <p:nvPr/>
          </p:nvSpPr>
          <p:spPr>
            <a:xfrm>
              <a:off x="73037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Oval 120"/>
            <p:cNvSpPr/>
            <p:nvPr/>
          </p:nvSpPr>
          <p:spPr>
            <a:xfrm>
              <a:off x="95945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Oval 121"/>
            <p:cNvSpPr/>
            <p:nvPr/>
          </p:nvSpPr>
          <p:spPr>
            <a:xfrm>
              <a:off x="118852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Oval 122"/>
            <p:cNvSpPr/>
            <p:nvPr/>
          </p:nvSpPr>
          <p:spPr>
            <a:xfrm>
              <a:off x="141759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4" name="Oval 123"/>
            <p:cNvSpPr/>
            <p:nvPr/>
          </p:nvSpPr>
          <p:spPr>
            <a:xfrm>
              <a:off x="164667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Oval 124"/>
            <p:cNvSpPr/>
            <p:nvPr/>
          </p:nvSpPr>
          <p:spPr>
            <a:xfrm>
              <a:off x="187574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6" name="Oval 125"/>
            <p:cNvSpPr/>
            <p:nvPr/>
          </p:nvSpPr>
          <p:spPr>
            <a:xfrm>
              <a:off x="210482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7" name="Oval 126"/>
            <p:cNvSpPr/>
            <p:nvPr/>
          </p:nvSpPr>
          <p:spPr>
            <a:xfrm>
              <a:off x="233389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8" name="Oval 127"/>
            <p:cNvSpPr/>
            <p:nvPr/>
          </p:nvSpPr>
          <p:spPr>
            <a:xfrm>
              <a:off x="256296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9" name="Oval 128"/>
            <p:cNvSpPr/>
            <p:nvPr/>
          </p:nvSpPr>
          <p:spPr>
            <a:xfrm>
              <a:off x="279204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0" name="Oval 129"/>
            <p:cNvSpPr/>
            <p:nvPr/>
          </p:nvSpPr>
          <p:spPr>
            <a:xfrm>
              <a:off x="302111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Oval 130"/>
            <p:cNvSpPr/>
            <p:nvPr/>
          </p:nvSpPr>
          <p:spPr>
            <a:xfrm>
              <a:off x="325019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Oval 131"/>
            <p:cNvSpPr/>
            <p:nvPr/>
          </p:nvSpPr>
          <p:spPr>
            <a:xfrm>
              <a:off x="347926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3" name="Oval 132"/>
            <p:cNvSpPr/>
            <p:nvPr/>
          </p:nvSpPr>
          <p:spPr>
            <a:xfrm>
              <a:off x="370833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4" name="Oval 133"/>
            <p:cNvSpPr/>
            <p:nvPr/>
          </p:nvSpPr>
          <p:spPr>
            <a:xfrm>
              <a:off x="393741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5" name="Oval 134"/>
            <p:cNvSpPr/>
            <p:nvPr/>
          </p:nvSpPr>
          <p:spPr>
            <a:xfrm>
              <a:off x="416648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6" name="Oval 135"/>
            <p:cNvSpPr/>
            <p:nvPr/>
          </p:nvSpPr>
          <p:spPr>
            <a:xfrm>
              <a:off x="439556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7" name="Oval 136"/>
            <p:cNvSpPr/>
            <p:nvPr/>
          </p:nvSpPr>
          <p:spPr>
            <a:xfrm>
              <a:off x="462463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8" name="Oval 137"/>
            <p:cNvSpPr/>
            <p:nvPr/>
          </p:nvSpPr>
          <p:spPr>
            <a:xfrm>
              <a:off x="485370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9" name="Oval 138"/>
            <p:cNvSpPr/>
            <p:nvPr/>
          </p:nvSpPr>
          <p:spPr>
            <a:xfrm>
              <a:off x="508278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0" name="Oval 139"/>
            <p:cNvSpPr/>
            <p:nvPr/>
          </p:nvSpPr>
          <p:spPr>
            <a:xfrm>
              <a:off x="531185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1" name="Oval 140"/>
            <p:cNvSpPr/>
            <p:nvPr/>
          </p:nvSpPr>
          <p:spPr>
            <a:xfrm>
              <a:off x="554093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2" name="Oval 141"/>
            <p:cNvSpPr/>
            <p:nvPr/>
          </p:nvSpPr>
          <p:spPr>
            <a:xfrm>
              <a:off x="5770004"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3" name="Oval 142"/>
            <p:cNvSpPr/>
            <p:nvPr/>
          </p:nvSpPr>
          <p:spPr>
            <a:xfrm>
              <a:off x="5999078"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4" name="Oval 143"/>
            <p:cNvSpPr/>
            <p:nvPr/>
          </p:nvSpPr>
          <p:spPr>
            <a:xfrm>
              <a:off x="6228152"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5" name="Oval 144"/>
            <p:cNvSpPr/>
            <p:nvPr/>
          </p:nvSpPr>
          <p:spPr>
            <a:xfrm>
              <a:off x="6457226"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6" name="Oval 145"/>
            <p:cNvSpPr/>
            <p:nvPr/>
          </p:nvSpPr>
          <p:spPr>
            <a:xfrm>
              <a:off x="6686300" y="3055551"/>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7" name="Oval 146"/>
            <p:cNvSpPr/>
            <p:nvPr/>
          </p:nvSpPr>
          <p:spPr>
            <a:xfrm>
              <a:off x="691537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8" name="Oval 147"/>
            <p:cNvSpPr/>
            <p:nvPr/>
          </p:nvSpPr>
          <p:spPr>
            <a:xfrm>
              <a:off x="714444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9" name="Oval 148"/>
            <p:cNvSpPr/>
            <p:nvPr/>
          </p:nvSpPr>
          <p:spPr>
            <a:xfrm>
              <a:off x="737352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0" name="Oval 149"/>
            <p:cNvSpPr/>
            <p:nvPr/>
          </p:nvSpPr>
          <p:spPr>
            <a:xfrm>
              <a:off x="760259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1" name="Oval 150"/>
            <p:cNvSpPr/>
            <p:nvPr/>
          </p:nvSpPr>
          <p:spPr>
            <a:xfrm>
              <a:off x="7831670"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2" name="Oval 151"/>
            <p:cNvSpPr/>
            <p:nvPr/>
          </p:nvSpPr>
          <p:spPr>
            <a:xfrm>
              <a:off x="8060744"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3" name="Oval 152"/>
            <p:cNvSpPr/>
            <p:nvPr/>
          </p:nvSpPr>
          <p:spPr>
            <a:xfrm>
              <a:off x="8289818"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4" name="Oval 153"/>
            <p:cNvSpPr/>
            <p:nvPr/>
          </p:nvSpPr>
          <p:spPr>
            <a:xfrm>
              <a:off x="8518892"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5" name="Oval 154"/>
            <p:cNvSpPr/>
            <p:nvPr/>
          </p:nvSpPr>
          <p:spPr>
            <a:xfrm>
              <a:off x="8747966"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8" name="Oval 167"/>
            <p:cNvSpPr/>
            <p:nvPr/>
          </p:nvSpPr>
          <p:spPr>
            <a:xfrm>
              <a:off x="8977047" y="3052363"/>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4" name="Title 3"/>
          <p:cNvSpPr>
            <a:spLocks noGrp="1"/>
          </p:cNvSpPr>
          <p:nvPr>
            <p:ph type="title"/>
          </p:nvPr>
        </p:nvSpPr>
        <p:spPr>
          <a:xfrm>
            <a:off x="457200" y="1142091"/>
            <a:ext cx="8229600" cy="618265"/>
          </a:xfrm>
        </p:spPr>
        <p:txBody>
          <a:bodyPr>
            <a:noAutofit/>
          </a:bodyPr>
          <a:lstStyle/>
          <a:p>
            <a:pPr algn="l"/>
            <a:r>
              <a:rPr lang="en-US" sz="2000" dirty="0" smtClean="0">
                <a:solidFill>
                  <a:srgbClr val="FFFFFF"/>
                </a:solidFill>
                <a:latin typeface="Avenir Black"/>
                <a:cs typeface="Avenir Black"/>
              </a:rPr>
              <a:t>Priceline: 52 taps over 102 s</a:t>
            </a:r>
            <a:endParaRPr lang="en-US" sz="2000" dirty="0">
              <a:solidFill>
                <a:srgbClr val="FFFFFF"/>
              </a:solidFill>
              <a:latin typeface="Avenir Black"/>
              <a:cs typeface="Avenir Black"/>
            </a:endParaRPr>
          </a:p>
        </p:txBody>
      </p:sp>
      <p:sp>
        <p:nvSpPr>
          <p:cNvPr id="2" name="TextBox 1"/>
          <p:cNvSpPr txBox="1"/>
          <p:nvPr/>
        </p:nvSpPr>
        <p:spPr>
          <a:xfrm>
            <a:off x="457200" y="2398347"/>
            <a:ext cx="3958462" cy="400110"/>
          </a:xfrm>
          <a:prstGeom prst="rect">
            <a:avLst/>
          </a:prstGeom>
          <a:noFill/>
        </p:spPr>
        <p:txBody>
          <a:bodyPr wrap="none" rtlCol="0">
            <a:spAutoFit/>
          </a:bodyPr>
          <a:lstStyle/>
          <a:p>
            <a:r>
              <a:rPr lang="en-US" sz="2000" dirty="0" err="1">
                <a:solidFill>
                  <a:srgbClr val="FFFFFF"/>
                </a:solidFill>
                <a:latin typeface="Avenir Black"/>
                <a:cs typeface="Avenir Black"/>
              </a:rPr>
              <a:t>Hotels.com</a:t>
            </a:r>
            <a:r>
              <a:rPr lang="en-US" sz="2000" dirty="0">
                <a:solidFill>
                  <a:srgbClr val="FFFFFF"/>
                </a:solidFill>
                <a:latin typeface="Avenir Black"/>
                <a:cs typeface="Avenir Black"/>
              </a:rPr>
              <a:t>: 40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109 </a:t>
            </a:r>
            <a:r>
              <a:rPr lang="en-US" sz="2000" dirty="0" smtClean="0">
                <a:solidFill>
                  <a:srgbClr val="FFFFFF"/>
                </a:solidFill>
                <a:latin typeface="Avenir Black"/>
                <a:cs typeface="Avenir Black"/>
              </a:rPr>
              <a:t>s</a:t>
            </a:r>
            <a:endParaRPr lang="en-US" sz="2000" dirty="0"/>
          </a:p>
        </p:txBody>
      </p:sp>
      <p:grpSp>
        <p:nvGrpSpPr>
          <p:cNvPr id="175" name="Group 174"/>
          <p:cNvGrpSpPr/>
          <p:nvPr/>
        </p:nvGrpSpPr>
        <p:grpSpPr>
          <a:xfrm>
            <a:off x="0" y="3992058"/>
            <a:ext cx="659638" cy="598046"/>
            <a:chOff x="0" y="3820823"/>
            <a:chExt cx="659638" cy="598046"/>
          </a:xfrm>
        </p:grpSpPr>
        <p:sp>
          <p:nvSpPr>
            <p:cNvPr id="8" name="Rectangle 7"/>
            <p:cNvSpPr/>
            <p:nvPr/>
          </p:nvSpPr>
          <p:spPr>
            <a:xfrm>
              <a:off x="0" y="3820823"/>
              <a:ext cx="659638" cy="598046"/>
            </a:xfrm>
            <a:prstGeom prst="rect">
              <a:avLst/>
            </a:prstGeom>
            <a:solidFill>
              <a:srgbClr val="4B2A8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46665"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0" name="Oval 169"/>
            <p:cNvSpPr/>
            <p:nvPr/>
          </p:nvSpPr>
          <p:spPr>
            <a:xfrm>
              <a:off x="190878"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1" name="Oval 170"/>
            <p:cNvSpPr/>
            <p:nvPr/>
          </p:nvSpPr>
          <p:spPr>
            <a:xfrm>
              <a:off x="335091"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72" name="Oval 171"/>
            <p:cNvSpPr/>
            <p:nvPr/>
          </p:nvSpPr>
          <p:spPr>
            <a:xfrm>
              <a:off x="479304" y="4125626"/>
              <a:ext cx="107740" cy="107740"/>
            </a:xfrm>
            <a:prstGeom prst="ellipse">
              <a:avLst/>
            </a:prstGeom>
            <a:solidFill>
              <a:srgbClr val="0086EE"/>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5" name="TextBox 4"/>
          <p:cNvSpPr txBox="1"/>
          <p:nvPr/>
        </p:nvSpPr>
        <p:spPr>
          <a:xfrm>
            <a:off x="457200" y="3525480"/>
            <a:ext cx="3783281" cy="400110"/>
          </a:xfrm>
          <a:prstGeom prst="rect">
            <a:avLst/>
          </a:prstGeom>
          <a:noFill/>
        </p:spPr>
        <p:txBody>
          <a:bodyPr wrap="none" rtlCol="0">
            <a:spAutoFit/>
          </a:bodyPr>
          <a:lstStyle/>
          <a:p>
            <a:r>
              <a:rPr lang="en-US" sz="2000" dirty="0">
                <a:solidFill>
                  <a:srgbClr val="FFFFFF"/>
                </a:solidFill>
                <a:latin typeface="Avenir Black"/>
                <a:cs typeface="Avenir Black"/>
              </a:rPr>
              <a:t>Hotel Tonight: 4 taps </a:t>
            </a:r>
            <a:r>
              <a:rPr lang="en-US" sz="2000" dirty="0" smtClean="0">
                <a:solidFill>
                  <a:srgbClr val="FFFFFF"/>
                </a:solidFill>
                <a:latin typeface="Avenir Black"/>
                <a:cs typeface="Avenir Black"/>
              </a:rPr>
              <a:t>over </a:t>
            </a:r>
            <a:r>
              <a:rPr lang="en-US" sz="2000" dirty="0">
                <a:solidFill>
                  <a:srgbClr val="FFFFFF"/>
                </a:solidFill>
                <a:latin typeface="Avenir Black"/>
                <a:cs typeface="Avenir Black"/>
              </a:rPr>
              <a:t>8 s</a:t>
            </a:r>
            <a:endParaRPr lang="en-US" sz="2000" dirty="0"/>
          </a:p>
        </p:txBody>
      </p:sp>
    </p:spTree>
    <p:extLst>
      <p:ext uri="{BB962C8B-B14F-4D97-AF65-F5344CB8AC3E}">
        <p14:creationId xmlns:p14="http://schemas.microsoft.com/office/powerpoint/2010/main" val="10777737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3000" fill="hold"/>
                                        <p:tgtEl>
                                          <p:spTgt spid="173"/>
                                        </p:tgtEl>
                                        <p:attrNameLst>
                                          <p:attrName>ppt_x</p:attrName>
                                        </p:attrNameLst>
                                      </p:cBhvr>
                                      <p:tavLst>
                                        <p:tav tm="0">
                                          <p:val>
                                            <p:strVal val="0-#ppt_w/2"/>
                                          </p:val>
                                        </p:tav>
                                        <p:tav tm="100000">
                                          <p:val>
                                            <p:strVal val="#ppt_x"/>
                                          </p:val>
                                        </p:tav>
                                      </p:tavLst>
                                    </p:anim>
                                    <p:anim calcmode="lin" valueType="num">
                                      <p:cBhvr additive="base">
                                        <p:cTn id="11" dur="300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0"/>
                            </p:stCondLst>
                            <p:childTnLst>
                              <p:par>
                                <p:cTn id="17" presetID="2" presetClass="entr" presetSubtype="8" fill="hold" nodeType="afterEffect">
                                  <p:stCondLst>
                                    <p:cond delay="0"/>
                                  </p:stCondLst>
                                  <p:childTnLst>
                                    <p:set>
                                      <p:cBhvr>
                                        <p:cTn id="18" dur="1" fill="hold">
                                          <p:stCondLst>
                                            <p:cond delay="0"/>
                                          </p:stCondLst>
                                        </p:cTn>
                                        <p:tgtEl>
                                          <p:spTgt spid="174"/>
                                        </p:tgtEl>
                                        <p:attrNameLst>
                                          <p:attrName>style.visibility</p:attrName>
                                        </p:attrNameLst>
                                      </p:cBhvr>
                                      <p:to>
                                        <p:strVal val="visible"/>
                                      </p:to>
                                    </p:set>
                                    <p:anim calcmode="lin" valueType="num">
                                      <p:cBhvr additive="base">
                                        <p:cTn id="19" dur="5000" fill="hold"/>
                                        <p:tgtEl>
                                          <p:spTgt spid="174"/>
                                        </p:tgtEl>
                                        <p:attrNameLst>
                                          <p:attrName>ppt_x</p:attrName>
                                        </p:attrNameLst>
                                      </p:cBhvr>
                                      <p:tavLst>
                                        <p:tav tm="0">
                                          <p:val>
                                            <p:strVal val="0-#ppt_w/2"/>
                                          </p:val>
                                        </p:tav>
                                        <p:tav tm="100000">
                                          <p:val>
                                            <p:strVal val="#ppt_x"/>
                                          </p:val>
                                        </p:tav>
                                      </p:tavLst>
                                    </p:anim>
                                    <p:anim calcmode="lin" valueType="num">
                                      <p:cBhvr additive="base">
                                        <p:cTn id="20" dur="5000" fill="hold"/>
                                        <p:tgtEl>
                                          <p:spTgt spid="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0"/>
                            </p:stCondLst>
                            <p:childTnLst>
                              <p:par>
                                <p:cTn id="26" presetID="2" presetClass="entr" presetSubtype="8" fill="hold" nodeType="afterEffect">
                                  <p:stCondLst>
                                    <p:cond delay="0"/>
                                  </p:stCondLst>
                                  <p:childTnLst>
                                    <p:set>
                                      <p:cBhvr>
                                        <p:cTn id="27" dur="1" fill="hold">
                                          <p:stCondLst>
                                            <p:cond delay="0"/>
                                          </p:stCondLst>
                                        </p:cTn>
                                        <p:tgtEl>
                                          <p:spTgt spid="175"/>
                                        </p:tgtEl>
                                        <p:attrNameLst>
                                          <p:attrName>style.visibility</p:attrName>
                                        </p:attrNameLst>
                                      </p:cBhvr>
                                      <p:to>
                                        <p:strVal val="visible"/>
                                      </p:to>
                                    </p:set>
                                    <p:anim calcmode="lin" valueType="num">
                                      <p:cBhvr additive="base">
                                        <p:cTn id="28" dur="500" fill="hold"/>
                                        <p:tgtEl>
                                          <p:spTgt spid="175"/>
                                        </p:tgtEl>
                                        <p:attrNameLst>
                                          <p:attrName>ppt_x</p:attrName>
                                        </p:attrNameLst>
                                      </p:cBhvr>
                                      <p:tavLst>
                                        <p:tav tm="0">
                                          <p:val>
                                            <p:strVal val="0-#ppt_w/2"/>
                                          </p:val>
                                        </p:tav>
                                        <p:tav tm="100000">
                                          <p:val>
                                            <p:strVal val="#ppt_x"/>
                                          </p:val>
                                        </p:tav>
                                      </p:tavLst>
                                    </p:anim>
                                    <p:anim calcmode="lin" valueType="num">
                                      <p:cBhvr additive="base">
                                        <p:cTn id="29" dur="500" fill="hold"/>
                                        <p:tgtEl>
                                          <p:spTgt spid="1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3"/>
      <p:bldP spid="2" grpId="0"/>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Speed</a:t>
            </a:r>
            <a:endParaRPr lang="en-US" sz="9600" dirty="0">
              <a:solidFill>
                <a:srgbClr val="FFFFFF"/>
              </a:solidFill>
              <a:latin typeface="Avenir Black"/>
              <a:cs typeface="Avenir Black"/>
            </a:endParaRPr>
          </a:p>
        </p:txBody>
      </p:sp>
      <p:sp>
        <p:nvSpPr>
          <p:cNvPr id="3" name="TextBox 2"/>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9766531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s by Jakob Montrasi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6543"/>
            <a:ext cx="9144000" cy="6081117"/>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Jakob</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Montrasio</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35431258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V. Compelling</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VI. Interactive</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VII. Teachable</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VIII. </a:t>
            </a:r>
            <a:r>
              <a:rPr lang="en-US" sz="4000" dirty="0">
                <a:solidFill>
                  <a:srgbClr val="FFFFFF"/>
                </a:solidFill>
                <a:latin typeface="Avenir Black"/>
                <a:cs typeface="Avenir Black"/>
              </a:rPr>
              <a:t>Always be Closing</a:t>
            </a:r>
          </a:p>
        </p:txBody>
      </p:sp>
      <p:sp>
        <p:nvSpPr>
          <p:cNvPr id="3" name="TextBox 2"/>
          <p:cNvSpPr txBox="1"/>
          <p:nvPr/>
        </p:nvSpPr>
        <p:spPr>
          <a:xfrm>
            <a:off x="457200" y="613780"/>
            <a:ext cx="4621778"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Look </a:t>
            </a:r>
            <a:r>
              <a:rPr lang="en-US" sz="2000" i="1" dirty="0" smtClean="0">
                <a:solidFill>
                  <a:srgbClr val="FFFFFF"/>
                </a:solidFill>
                <a:latin typeface="Chaparral Pro"/>
                <a:cs typeface="Chaparral Pro"/>
              </a:rPr>
              <a:t>to Your Goals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19637007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C. Turn lemons into lemonade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94639794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8925-Wizards_of_the_Coas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233" y="0"/>
            <a:ext cx="5155534" cy="5155534"/>
          </a:xfrm>
          <a:prstGeom prst="rect">
            <a:avLst/>
          </a:prstGeom>
        </p:spPr>
      </p:pic>
    </p:spTree>
    <p:extLst>
      <p:ext uri="{BB962C8B-B14F-4D97-AF65-F5344CB8AC3E}">
        <p14:creationId xmlns:p14="http://schemas.microsoft.com/office/powerpoint/2010/main" val="1443521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ainted Trophy - Flame Beholder by Benny Maz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2364"/>
            <a:ext cx="9144000" cy="6858000"/>
          </a:xfrm>
          <a:prstGeom prst="rect">
            <a:avLst/>
          </a:prstGeom>
        </p:spPr>
      </p:pic>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Benny Mazur</a:t>
            </a:r>
            <a:endParaRPr lang="en-US" sz="800" dirty="0">
              <a:solidFill>
                <a:schemeClr val="bg1"/>
              </a:solidFill>
              <a:latin typeface="Avenir Light"/>
              <a:cs typeface="Avenir Light"/>
            </a:endParaRPr>
          </a:p>
        </p:txBody>
      </p:sp>
      <p:sp>
        <p:nvSpPr>
          <p:cNvPr id="7" name="TextBox 6"/>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8748918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spTree>
    <p:extLst>
      <p:ext uri="{BB962C8B-B14F-4D97-AF65-F5344CB8AC3E}">
        <p14:creationId xmlns:p14="http://schemas.microsoft.com/office/powerpoint/2010/main" val="1009583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 fill="hold"/>
                                        <p:tgtEl>
                                          <p:spTgt spid="2"/>
                                        </p:tgtEl>
                                        <p:attrNameLst>
                                          <p:attrName>ppt_w</p:attrName>
                                        </p:attrNameLst>
                                      </p:cBhvr>
                                      <p:tavLst>
                                        <p:tav tm="0">
                                          <p:val>
                                            <p:strVal val="4/3*#ppt_w"/>
                                          </p:val>
                                        </p:tav>
                                        <p:tav tm="100000">
                                          <p:val>
                                            <p:strVal val="#ppt_w"/>
                                          </p:val>
                                        </p:tav>
                                      </p:tavLst>
                                    </p:anim>
                                    <p:anim calcmode="lin" valueType="num">
                                      <p:cBhvr>
                                        <p:cTn id="8" dur="100" fill="hold"/>
                                        <p:tgtEl>
                                          <p:spTgt spid="2"/>
                                        </p:tgtEl>
                                        <p:attrNameLst>
                                          <p:attrName>ppt_h</p:attrName>
                                        </p:attrNameLst>
                                      </p:cBhvr>
                                      <p:tavLst>
                                        <p:tav tm="0">
                                          <p:val>
                                            <p:strVal val="4/3*#ppt_h"/>
                                          </p:val>
                                        </p:tav>
                                        <p:tav tm="100000">
                                          <p:val>
                                            <p:strVal val="#ppt_h"/>
                                          </p:val>
                                        </p:tav>
                                      </p:tavLst>
                                    </p:anim>
                                  </p:childTnLst>
                                </p:cTn>
                              </p:par>
                            </p:childTnLst>
                          </p:cTn>
                        </p:par>
                        <p:par>
                          <p:cTn id="9" fill="hold">
                            <p:stCondLst>
                              <p:cond delay="100"/>
                            </p:stCondLst>
                            <p:childTnLst>
                              <p:par>
                                <p:cTn id="10" presetID="32" presetClass="emph" presetSubtype="0" fill="hold" nodeType="afterEffect">
                                  <p:stCondLst>
                                    <p:cond delay="0"/>
                                  </p:stCondLst>
                                  <p:childTnLst>
                                    <p:animRot by="120000">
                                      <p:cBhvr>
                                        <p:cTn id="11" dur="10" fill="hold">
                                          <p:stCondLst>
                                            <p:cond delay="0"/>
                                          </p:stCondLst>
                                        </p:cTn>
                                        <p:tgtEl>
                                          <p:spTgt spid="2"/>
                                        </p:tgtEl>
                                        <p:attrNameLst>
                                          <p:attrName>r</p:attrName>
                                        </p:attrNameLst>
                                      </p:cBhvr>
                                    </p:animRot>
                                    <p:animRot by="-240000">
                                      <p:cBhvr>
                                        <p:cTn id="12" dur="20" fill="hold">
                                          <p:stCondLst>
                                            <p:cond delay="20"/>
                                          </p:stCondLst>
                                        </p:cTn>
                                        <p:tgtEl>
                                          <p:spTgt spid="2"/>
                                        </p:tgtEl>
                                        <p:attrNameLst>
                                          <p:attrName>r</p:attrName>
                                        </p:attrNameLst>
                                      </p:cBhvr>
                                    </p:animRot>
                                    <p:animRot by="240000">
                                      <p:cBhvr>
                                        <p:cTn id="13" dur="20" fill="hold">
                                          <p:stCondLst>
                                            <p:cond delay="40"/>
                                          </p:stCondLst>
                                        </p:cTn>
                                        <p:tgtEl>
                                          <p:spTgt spid="2"/>
                                        </p:tgtEl>
                                        <p:attrNameLst>
                                          <p:attrName>r</p:attrName>
                                        </p:attrNameLst>
                                      </p:cBhvr>
                                    </p:animRot>
                                    <p:animRot by="-240000">
                                      <p:cBhvr>
                                        <p:cTn id="14" dur="20" fill="hold">
                                          <p:stCondLst>
                                            <p:cond delay="60"/>
                                          </p:stCondLst>
                                        </p:cTn>
                                        <p:tgtEl>
                                          <p:spTgt spid="2"/>
                                        </p:tgtEl>
                                        <p:attrNameLst>
                                          <p:attrName>r</p:attrName>
                                        </p:attrNameLst>
                                      </p:cBhvr>
                                    </p:animRot>
                                    <p:animRot by="120000">
                                      <p:cBhvr>
                                        <p:cTn id="15" dur="20" fill="hold">
                                          <p:stCondLst>
                                            <p:cond delay="80"/>
                                          </p:stCondLst>
                                        </p:cTn>
                                        <p:tgtEl>
                                          <p:spTgt spid="2"/>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 fill="hold"/>
                                        <p:tgtEl>
                                          <p:spTgt spid="3"/>
                                        </p:tgtEl>
                                        <p:attrNameLst>
                                          <p:attrName>ppt_w</p:attrName>
                                        </p:attrNameLst>
                                      </p:cBhvr>
                                      <p:tavLst>
                                        <p:tav tm="0">
                                          <p:val>
                                            <p:strVal val="4/3*#ppt_w"/>
                                          </p:val>
                                        </p:tav>
                                        <p:tav tm="100000">
                                          <p:val>
                                            <p:strVal val="#ppt_w"/>
                                          </p:val>
                                        </p:tav>
                                      </p:tavLst>
                                    </p:anim>
                                    <p:anim calcmode="lin" valueType="num">
                                      <p:cBhvr>
                                        <p:cTn id="21" dur="100" fill="hold"/>
                                        <p:tgtEl>
                                          <p:spTgt spid="3"/>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3"/>
                                        </p:tgtEl>
                                        <p:attrNameLst>
                                          <p:attrName>r</p:attrName>
                                        </p:attrNameLst>
                                      </p:cBhvr>
                                    </p:animRot>
                                    <p:animRot by="-240000">
                                      <p:cBhvr>
                                        <p:cTn id="25" dur="20" fill="hold">
                                          <p:stCondLst>
                                            <p:cond delay="20"/>
                                          </p:stCondLst>
                                        </p:cTn>
                                        <p:tgtEl>
                                          <p:spTgt spid="3"/>
                                        </p:tgtEl>
                                        <p:attrNameLst>
                                          <p:attrName>r</p:attrName>
                                        </p:attrNameLst>
                                      </p:cBhvr>
                                    </p:animRot>
                                    <p:animRot by="240000">
                                      <p:cBhvr>
                                        <p:cTn id="26" dur="20" fill="hold">
                                          <p:stCondLst>
                                            <p:cond delay="40"/>
                                          </p:stCondLst>
                                        </p:cTn>
                                        <p:tgtEl>
                                          <p:spTgt spid="3"/>
                                        </p:tgtEl>
                                        <p:attrNameLst>
                                          <p:attrName>r</p:attrName>
                                        </p:attrNameLst>
                                      </p:cBhvr>
                                    </p:animRot>
                                    <p:animRot by="-240000">
                                      <p:cBhvr>
                                        <p:cTn id="27" dur="20" fill="hold">
                                          <p:stCondLst>
                                            <p:cond delay="60"/>
                                          </p:stCondLst>
                                        </p:cTn>
                                        <p:tgtEl>
                                          <p:spTgt spid="3"/>
                                        </p:tgtEl>
                                        <p:attrNameLst>
                                          <p:attrName>r</p:attrName>
                                        </p:attrNameLst>
                                      </p:cBhvr>
                                    </p:animRot>
                                    <p:animRot by="120000">
                                      <p:cBhvr>
                                        <p:cTn id="28" dur="20" fill="hold">
                                          <p:stCondLst>
                                            <p:cond delay="80"/>
                                          </p:stCondLst>
                                        </p:cTn>
                                        <p:tgtEl>
                                          <p:spTgt spid="3"/>
                                        </p:tgtEl>
                                        <p:attrNameLst>
                                          <p:attrName>r</p:attrName>
                                        </p:attrNameLst>
                                      </p:cBhvr>
                                    </p:animRot>
                                  </p:childTnLst>
                                </p:cTn>
                              </p:par>
                            </p:childTnLst>
                          </p:cTn>
                        </p:par>
                        <p:par>
                          <p:cTn id="29" fill="hold">
                            <p:stCondLst>
                              <p:cond delay="200"/>
                            </p:stCondLst>
                            <p:childTnLst>
                              <p:par>
                                <p:cTn id="30" presetID="23" presetClass="entr" presetSubtype="288" fill="hold" nodeType="afterEffect">
                                  <p:stCondLst>
                                    <p:cond delay="250"/>
                                  </p:stCondLst>
                                  <p:childTnLst>
                                    <p:set>
                                      <p:cBhvr>
                                        <p:cTn id="31" dur="1" fill="hold">
                                          <p:stCondLst>
                                            <p:cond delay="0"/>
                                          </p:stCondLst>
                                        </p:cTn>
                                        <p:tgtEl>
                                          <p:spTgt spid="4"/>
                                        </p:tgtEl>
                                        <p:attrNameLst>
                                          <p:attrName>style.visibility</p:attrName>
                                        </p:attrNameLst>
                                      </p:cBhvr>
                                      <p:to>
                                        <p:strVal val="visible"/>
                                      </p:to>
                                    </p:set>
                                    <p:anim calcmode="lin" valueType="num">
                                      <p:cBhvr>
                                        <p:cTn id="32" dur="100" fill="hold"/>
                                        <p:tgtEl>
                                          <p:spTgt spid="4"/>
                                        </p:tgtEl>
                                        <p:attrNameLst>
                                          <p:attrName>ppt_w</p:attrName>
                                        </p:attrNameLst>
                                      </p:cBhvr>
                                      <p:tavLst>
                                        <p:tav tm="0">
                                          <p:val>
                                            <p:strVal val="4/3*#ppt_w"/>
                                          </p:val>
                                        </p:tav>
                                        <p:tav tm="100000">
                                          <p:val>
                                            <p:strVal val="#ppt_w"/>
                                          </p:val>
                                        </p:tav>
                                      </p:tavLst>
                                    </p:anim>
                                    <p:anim calcmode="lin" valueType="num">
                                      <p:cBhvr>
                                        <p:cTn id="33" dur="100" fill="hold"/>
                                        <p:tgtEl>
                                          <p:spTgt spid="4"/>
                                        </p:tgtEl>
                                        <p:attrNameLst>
                                          <p:attrName>ppt_h</p:attrName>
                                        </p:attrNameLst>
                                      </p:cBhvr>
                                      <p:tavLst>
                                        <p:tav tm="0">
                                          <p:val>
                                            <p:strVal val="4/3*#ppt_h"/>
                                          </p:val>
                                        </p:tav>
                                        <p:tav tm="100000">
                                          <p:val>
                                            <p:strVal val="#ppt_h"/>
                                          </p:val>
                                        </p:tav>
                                      </p:tavLst>
                                    </p:anim>
                                  </p:childTnLst>
                                </p:cTn>
                              </p:par>
                            </p:childTnLst>
                          </p:cTn>
                        </p:par>
                        <p:par>
                          <p:cTn id="34" fill="hold">
                            <p:stCondLst>
                              <p:cond delay="550"/>
                            </p:stCondLst>
                            <p:childTnLst>
                              <p:par>
                                <p:cTn id="35" presetID="32" presetClass="emph" presetSubtype="0" fill="hold" nodeType="afterEffect">
                                  <p:stCondLst>
                                    <p:cond delay="0"/>
                                  </p:stCondLst>
                                  <p:childTnLst>
                                    <p:animRot by="120000">
                                      <p:cBhvr>
                                        <p:cTn id="36" dur="10" fill="hold">
                                          <p:stCondLst>
                                            <p:cond delay="0"/>
                                          </p:stCondLst>
                                        </p:cTn>
                                        <p:tgtEl>
                                          <p:spTgt spid="4"/>
                                        </p:tgtEl>
                                        <p:attrNameLst>
                                          <p:attrName>r</p:attrName>
                                        </p:attrNameLst>
                                      </p:cBhvr>
                                    </p:animRot>
                                    <p:animRot by="-240000">
                                      <p:cBhvr>
                                        <p:cTn id="37" dur="20" fill="hold">
                                          <p:stCondLst>
                                            <p:cond delay="20"/>
                                          </p:stCondLst>
                                        </p:cTn>
                                        <p:tgtEl>
                                          <p:spTgt spid="4"/>
                                        </p:tgtEl>
                                        <p:attrNameLst>
                                          <p:attrName>r</p:attrName>
                                        </p:attrNameLst>
                                      </p:cBhvr>
                                    </p:animRot>
                                    <p:animRot by="240000">
                                      <p:cBhvr>
                                        <p:cTn id="38" dur="20" fill="hold">
                                          <p:stCondLst>
                                            <p:cond delay="40"/>
                                          </p:stCondLst>
                                        </p:cTn>
                                        <p:tgtEl>
                                          <p:spTgt spid="4"/>
                                        </p:tgtEl>
                                        <p:attrNameLst>
                                          <p:attrName>r</p:attrName>
                                        </p:attrNameLst>
                                      </p:cBhvr>
                                    </p:animRot>
                                    <p:animRot by="-240000">
                                      <p:cBhvr>
                                        <p:cTn id="39" dur="20" fill="hold">
                                          <p:stCondLst>
                                            <p:cond delay="60"/>
                                          </p:stCondLst>
                                        </p:cTn>
                                        <p:tgtEl>
                                          <p:spTgt spid="4"/>
                                        </p:tgtEl>
                                        <p:attrNameLst>
                                          <p:attrName>r</p:attrName>
                                        </p:attrNameLst>
                                      </p:cBhvr>
                                    </p:animRot>
                                    <p:animRot by="120000">
                                      <p:cBhvr>
                                        <p:cTn id="40" dur="20" fill="hold">
                                          <p:stCondLst>
                                            <p:cond delay="80"/>
                                          </p:stCondLst>
                                        </p:cTn>
                                        <p:tgtEl>
                                          <p:spTgt spid="4"/>
                                        </p:tgtEl>
                                        <p:attrNameLst>
                                          <p:attrName>r</p:attrName>
                                        </p:attrNameLst>
                                      </p:cBhvr>
                                    </p:animRot>
                                  </p:childTnLst>
                                </p:cTn>
                              </p:par>
                            </p:childTnLst>
                          </p:cTn>
                        </p:par>
                        <p:par>
                          <p:cTn id="41" fill="hold">
                            <p:stCondLst>
                              <p:cond delay="650"/>
                            </p:stCondLst>
                            <p:childTnLst>
                              <p:par>
                                <p:cTn id="42" presetID="23" presetClass="entr" presetSubtype="288" fill="hold" nodeType="afterEffect">
                                  <p:stCondLst>
                                    <p:cond delay="250"/>
                                  </p:stCondLst>
                                  <p:childTnLst>
                                    <p:set>
                                      <p:cBhvr>
                                        <p:cTn id="43" dur="1" fill="hold">
                                          <p:stCondLst>
                                            <p:cond delay="0"/>
                                          </p:stCondLst>
                                        </p:cTn>
                                        <p:tgtEl>
                                          <p:spTgt spid="5"/>
                                        </p:tgtEl>
                                        <p:attrNameLst>
                                          <p:attrName>style.visibility</p:attrName>
                                        </p:attrNameLst>
                                      </p:cBhvr>
                                      <p:to>
                                        <p:strVal val="visible"/>
                                      </p:to>
                                    </p:set>
                                    <p:anim calcmode="lin" valueType="num">
                                      <p:cBhvr>
                                        <p:cTn id="44" dur="100" fill="hold"/>
                                        <p:tgtEl>
                                          <p:spTgt spid="5"/>
                                        </p:tgtEl>
                                        <p:attrNameLst>
                                          <p:attrName>ppt_w</p:attrName>
                                        </p:attrNameLst>
                                      </p:cBhvr>
                                      <p:tavLst>
                                        <p:tav tm="0">
                                          <p:val>
                                            <p:strVal val="4/3*#ppt_w"/>
                                          </p:val>
                                        </p:tav>
                                        <p:tav tm="100000">
                                          <p:val>
                                            <p:strVal val="#ppt_w"/>
                                          </p:val>
                                        </p:tav>
                                      </p:tavLst>
                                    </p:anim>
                                    <p:anim calcmode="lin" valueType="num">
                                      <p:cBhvr>
                                        <p:cTn id="45" dur="100" fill="hold"/>
                                        <p:tgtEl>
                                          <p:spTgt spid="5"/>
                                        </p:tgtEl>
                                        <p:attrNameLst>
                                          <p:attrName>ppt_h</p:attrName>
                                        </p:attrNameLst>
                                      </p:cBhvr>
                                      <p:tavLst>
                                        <p:tav tm="0">
                                          <p:val>
                                            <p:strVal val="4/3*#ppt_h"/>
                                          </p:val>
                                        </p:tav>
                                        <p:tav tm="100000">
                                          <p:val>
                                            <p:strVal val="#ppt_h"/>
                                          </p:val>
                                        </p:tav>
                                      </p:tavLst>
                                    </p:anim>
                                  </p:childTnLst>
                                </p:cTn>
                              </p:par>
                            </p:childTnLst>
                          </p:cTn>
                        </p:par>
                        <p:par>
                          <p:cTn id="46" fill="hold">
                            <p:stCondLst>
                              <p:cond delay="1000"/>
                            </p:stCondLst>
                            <p:childTnLst>
                              <p:par>
                                <p:cTn id="47" presetID="32" presetClass="emph" presetSubtype="0" fill="hold" nodeType="afterEffect">
                                  <p:stCondLst>
                                    <p:cond delay="0"/>
                                  </p:stCondLst>
                                  <p:childTnLst>
                                    <p:animRot by="120000">
                                      <p:cBhvr>
                                        <p:cTn id="48" dur="10" fill="hold">
                                          <p:stCondLst>
                                            <p:cond delay="0"/>
                                          </p:stCondLst>
                                        </p:cTn>
                                        <p:tgtEl>
                                          <p:spTgt spid="5"/>
                                        </p:tgtEl>
                                        <p:attrNameLst>
                                          <p:attrName>r</p:attrName>
                                        </p:attrNameLst>
                                      </p:cBhvr>
                                    </p:animRot>
                                    <p:animRot by="-240000">
                                      <p:cBhvr>
                                        <p:cTn id="49" dur="20" fill="hold">
                                          <p:stCondLst>
                                            <p:cond delay="20"/>
                                          </p:stCondLst>
                                        </p:cTn>
                                        <p:tgtEl>
                                          <p:spTgt spid="5"/>
                                        </p:tgtEl>
                                        <p:attrNameLst>
                                          <p:attrName>r</p:attrName>
                                        </p:attrNameLst>
                                      </p:cBhvr>
                                    </p:animRot>
                                    <p:animRot by="240000">
                                      <p:cBhvr>
                                        <p:cTn id="50" dur="20" fill="hold">
                                          <p:stCondLst>
                                            <p:cond delay="40"/>
                                          </p:stCondLst>
                                        </p:cTn>
                                        <p:tgtEl>
                                          <p:spTgt spid="5"/>
                                        </p:tgtEl>
                                        <p:attrNameLst>
                                          <p:attrName>r</p:attrName>
                                        </p:attrNameLst>
                                      </p:cBhvr>
                                    </p:animRot>
                                    <p:animRot by="-240000">
                                      <p:cBhvr>
                                        <p:cTn id="51" dur="20" fill="hold">
                                          <p:stCondLst>
                                            <p:cond delay="60"/>
                                          </p:stCondLst>
                                        </p:cTn>
                                        <p:tgtEl>
                                          <p:spTgt spid="5"/>
                                        </p:tgtEl>
                                        <p:attrNameLst>
                                          <p:attrName>r</p:attrName>
                                        </p:attrNameLst>
                                      </p:cBhvr>
                                    </p:animRot>
                                    <p:animRot by="120000">
                                      <p:cBhvr>
                                        <p:cTn id="52" dur="20" fill="hold">
                                          <p:stCondLst>
                                            <p:cond delay="8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D12 by Tom Garnet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054"/>
            <a:ext cx="9144000" cy="609527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Tom Garnett</a:t>
            </a:r>
            <a:endParaRPr lang="en-US" sz="800" dirty="0">
              <a:latin typeface="Avenir Light"/>
              <a:cs typeface="Avenir Light"/>
            </a:endParaRPr>
          </a:p>
        </p:txBody>
      </p:sp>
      <p:sp>
        <p:nvSpPr>
          <p:cNvPr id="4" name="TextBox 3"/>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5422838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ad Pro Bono by Boston Public Libr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52" y="-3524764"/>
            <a:ext cx="10058400" cy="15815092"/>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Image by Boston Public Library</a:t>
            </a:r>
            <a:endParaRPr lang="en-US" sz="800" dirty="0">
              <a:solidFill>
                <a:srgbClr val="FFFFFF"/>
              </a:solidFill>
              <a:latin typeface="Avenir Light"/>
              <a:cs typeface="Avenir Light"/>
            </a:endParaRPr>
          </a:p>
        </p:txBody>
      </p:sp>
      <p:sp>
        <p:nvSpPr>
          <p:cNvPr id="4" name="TextBox 3"/>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40798334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no 2 by horowisewol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4542" y="1"/>
            <a:ext cx="14930840" cy="5529940"/>
          </a:xfrm>
          <a:prstGeom prst="rect">
            <a:avLst/>
          </a:prstGeom>
        </p:spPr>
      </p:pic>
      <p:sp>
        <p:nvSpPr>
          <p:cNvPr id="8" name="TextBox 7"/>
          <p:cNvSpPr txBox="1"/>
          <p:nvPr/>
        </p:nvSpPr>
        <p:spPr>
          <a:xfrm>
            <a:off x="457200" y="613780"/>
            <a:ext cx="5391219" cy="400110"/>
          </a:xfrm>
          <a:prstGeom prst="rect">
            <a:avLst/>
          </a:prstGeom>
          <a:noFill/>
        </p:spPr>
        <p:txBody>
          <a:bodyPr wrap="none" rtlCol="0">
            <a:spAutoFit/>
          </a:bodyPr>
          <a:lstStyle/>
          <a:p>
            <a:r>
              <a:rPr lang="en-US" sz="2000" i="1" dirty="0">
                <a:latin typeface="Chaparral Pro"/>
                <a:cs typeface="Chaparral Pro"/>
              </a:rPr>
              <a:t>Determining Core Values: Learn </a:t>
            </a:r>
            <a:r>
              <a:rPr lang="en-US" sz="2000" i="1" dirty="0" smtClean="0">
                <a:latin typeface="Chaparral Pro"/>
                <a:cs typeface="Chaparral Pro"/>
              </a:rPr>
              <a:t>From Your </a:t>
            </a:r>
            <a:r>
              <a:rPr lang="en-US" sz="2000" i="1" dirty="0" err="1" smtClean="0">
                <a:latin typeface="Chaparral Pro"/>
                <a:cs typeface="Chaparral Pro"/>
              </a:rPr>
              <a:t>Misatkes</a:t>
            </a:r>
            <a:endParaRPr lang="en-US" sz="2000" i="1" dirty="0">
              <a:latin typeface="Chaparral Pro"/>
              <a:cs typeface="Chaparral Pro"/>
            </a:endParaRPr>
          </a:p>
        </p:txBody>
      </p:sp>
      <p:sp>
        <p:nvSpPr>
          <p:cNvPr id="5" name="Oval Callout 4"/>
          <p:cNvSpPr/>
          <p:nvPr/>
        </p:nvSpPr>
        <p:spPr>
          <a:xfrm>
            <a:off x="955661" y="591262"/>
            <a:ext cx="1622104" cy="899032"/>
          </a:xfrm>
          <a:prstGeom prst="wedgeEllipseCallout">
            <a:avLst>
              <a:gd name="adj1" fmla="val -23443"/>
              <a:gd name="adj2" fmla="val 80393"/>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052375" y="691563"/>
            <a:ext cx="1410077" cy="646331"/>
          </a:xfrm>
          <a:prstGeom prst="rect">
            <a:avLst/>
          </a:prstGeom>
          <a:noFill/>
        </p:spPr>
        <p:txBody>
          <a:bodyPr wrap="none" rtlCol="0">
            <a:spAutoFit/>
          </a:bodyPr>
          <a:lstStyle/>
          <a:p>
            <a:pPr algn="ctr"/>
            <a:r>
              <a:rPr lang="en-US" dirty="0" err="1" smtClean="0">
                <a:latin typeface="Noteworthy Light"/>
                <a:cs typeface="Noteworthy Light"/>
              </a:rPr>
              <a:t>Lorem</a:t>
            </a:r>
            <a:r>
              <a:rPr lang="en-US" dirty="0" smtClean="0">
                <a:latin typeface="Noteworthy Light"/>
                <a:cs typeface="Noteworthy Light"/>
              </a:rPr>
              <a:t> </a:t>
            </a:r>
            <a:r>
              <a:rPr lang="en-US" dirty="0" err="1" smtClean="0">
                <a:latin typeface="Noteworthy Light"/>
                <a:cs typeface="Noteworthy Light"/>
              </a:rPr>
              <a:t>ipsum</a:t>
            </a:r>
            <a:endParaRPr lang="en-US" dirty="0">
              <a:latin typeface="Noteworthy Light"/>
              <a:cs typeface="Noteworthy Light"/>
            </a:endParaRPr>
          </a:p>
          <a:p>
            <a:pPr algn="ctr"/>
            <a:r>
              <a:rPr lang="en-US" dirty="0" smtClean="0">
                <a:latin typeface="Noteworthy Light"/>
                <a:cs typeface="Noteworthy Light"/>
              </a:rPr>
              <a:t>dolor sit </a:t>
            </a:r>
            <a:r>
              <a:rPr lang="en-US" dirty="0" err="1" smtClean="0">
                <a:latin typeface="Noteworthy Light"/>
                <a:cs typeface="Noteworthy Light"/>
              </a:rPr>
              <a:t>amet</a:t>
            </a:r>
            <a:r>
              <a:rPr lang="en-US" dirty="0" smtClean="0">
                <a:latin typeface="Noteworthy Light"/>
                <a:cs typeface="Noteworthy Light"/>
              </a:rPr>
              <a:t>.</a:t>
            </a:r>
            <a:endParaRPr lang="en-US" dirty="0">
              <a:latin typeface="Noteworthy Light"/>
              <a:cs typeface="Noteworthy Light"/>
            </a:endParaRPr>
          </a:p>
        </p:txBody>
      </p:sp>
      <p:sp>
        <p:nvSpPr>
          <p:cNvPr id="6" name="Oval Callout 5"/>
          <p:cNvSpPr/>
          <p:nvPr/>
        </p:nvSpPr>
        <p:spPr>
          <a:xfrm>
            <a:off x="3225352" y="591262"/>
            <a:ext cx="1804438" cy="1011907"/>
          </a:xfrm>
          <a:prstGeom prst="wedgeEllipseCallout">
            <a:avLst>
              <a:gd name="adj1" fmla="val -22710"/>
              <a:gd name="adj2" fmla="val 70867"/>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4" name="TextBox 3"/>
          <p:cNvSpPr txBox="1"/>
          <p:nvPr/>
        </p:nvSpPr>
        <p:spPr>
          <a:xfrm>
            <a:off x="3298803" y="622406"/>
            <a:ext cx="1660815" cy="923330"/>
          </a:xfrm>
          <a:prstGeom prst="rect">
            <a:avLst/>
          </a:prstGeom>
          <a:noFill/>
        </p:spPr>
        <p:txBody>
          <a:bodyPr wrap="none" rtlCol="0">
            <a:spAutoFit/>
          </a:bodyPr>
          <a:lstStyle/>
          <a:p>
            <a:pPr algn="ctr"/>
            <a:r>
              <a:rPr lang="en-US" dirty="0" smtClean="0">
                <a:latin typeface="Noteworthy Light"/>
                <a:cs typeface="Noteworthy Light"/>
              </a:rPr>
              <a:t>This golem</a:t>
            </a:r>
          </a:p>
          <a:p>
            <a:pPr algn="ctr"/>
            <a:r>
              <a:rPr lang="en-US" dirty="0" smtClean="0">
                <a:latin typeface="Noteworthy Light"/>
                <a:cs typeface="Noteworthy Light"/>
              </a:rPr>
              <a:t>is speaking really</a:t>
            </a:r>
          </a:p>
          <a:p>
            <a:pPr algn="ctr"/>
            <a:r>
              <a:rPr lang="en-US" dirty="0" smtClean="0">
                <a:latin typeface="Noteworthy Light"/>
                <a:cs typeface="Noteworthy Light"/>
              </a:rPr>
              <a:t>shitty Latin.</a:t>
            </a:r>
            <a:endParaRPr lang="en-US" dirty="0">
              <a:latin typeface="Noteworthy Light"/>
              <a:cs typeface="Noteworthy Light"/>
            </a:endParaRPr>
          </a:p>
        </p:txBody>
      </p:sp>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a:t>
            </a:r>
            <a:r>
              <a:rPr lang="en-US" sz="800" dirty="0" err="1" smtClean="0">
                <a:solidFill>
                  <a:srgbClr val="000000"/>
                </a:solidFill>
                <a:latin typeface="Avenir Light"/>
                <a:cs typeface="Avenir Light"/>
              </a:rPr>
              <a:t>horowisewolf</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58008245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9" name="TextBox 8"/>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pic>
        <p:nvPicPr>
          <p:cNvPr id="2" name="Picture 1" descr="dnd 1e 5th pr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351" y="511590"/>
            <a:ext cx="2709537" cy="4013502"/>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3" name="Picture 2" descr="bdn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521" y="511590"/>
            <a:ext cx="3291196" cy="4013502"/>
          </a:xfrm>
          <a:prstGeom prst="rect">
            <a:avLst/>
          </a:prstGeom>
          <a:effectLst>
            <a:outerShdw blurRad="50800" dist="38100" dir="2700000" algn="tl" rotWithShape="0">
              <a:srgbClr val="492C5D">
                <a:alpha val="43000"/>
              </a:srgbClr>
            </a:outerShdw>
          </a:effectLst>
          <a:scene3d>
            <a:camera prst="orthographicFront">
              <a:rot lat="0" lon="0" rev="360000"/>
            </a:camera>
            <a:lightRig rig="threePt" dir="t"/>
          </a:scene3d>
        </p:spPr>
      </p:pic>
      <p:pic>
        <p:nvPicPr>
          <p:cNvPr id="4" name="Picture 3" descr="adn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718" y="511590"/>
            <a:ext cx="2946802" cy="4013502"/>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pic>
        <p:nvPicPr>
          <p:cNvPr id="5" name="Picture 4" descr="dnd 3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7930" y="511590"/>
            <a:ext cx="3062378" cy="4013502"/>
          </a:xfrm>
          <a:prstGeom prst="rect">
            <a:avLst/>
          </a:prstGeom>
          <a:scene3d>
            <a:camera prst="orthographicFront">
              <a:rot lat="0" lon="0" rev="120000"/>
            </a:camera>
            <a:lightRig rig="threePt" dir="t"/>
          </a:scene3d>
        </p:spPr>
      </p:pic>
      <p:pic>
        <p:nvPicPr>
          <p:cNvPr id="6" name="Picture 5" descr="dnd 4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7129" y="511590"/>
            <a:ext cx="3063981" cy="4013502"/>
          </a:xfrm>
          <a:prstGeom prst="rect">
            <a:avLst/>
          </a:prstGeom>
          <a:effectLst>
            <a:outerShdw blurRad="50800" dist="38100" dir="2700000" algn="tl" rotWithShape="0">
              <a:srgbClr val="492C5D">
                <a:alpha val="43000"/>
              </a:srgbClr>
            </a:outerShdw>
          </a:effectLst>
        </p:spPr>
      </p:pic>
      <p:pic>
        <p:nvPicPr>
          <p:cNvPr id="7" name="Picture 6" descr="Pathfinder.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80" y="506901"/>
            <a:ext cx="3095441" cy="4018191"/>
          </a:xfrm>
          <a:prstGeom prst="rect">
            <a:avLst/>
          </a:prstGeom>
          <a:effectLst>
            <a:outerShdw blurRad="50800" dist="38100" dir="2700000" algn="tl" rotWithShape="0">
              <a:srgbClr val="492C5D">
                <a:alpha val="43000"/>
              </a:srgbClr>
            </a:outerShdw>
          </a:effectLst>
          <a:scene3d>
            <a:camera prst="orthographicFront">
              <a:rot lat="0" lon="0" rev="600000"/>
            </a:camera>
            <a:lightRig rig="threePt" dir="t"/>
          </a:scene3d>
        </p:spPr>
      </p:pic>
      <p:pic>
        <p:nvPicPr>
          <p:cNvPr id="8" name="Picture 7" descr="dnd 5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5" y="523152"/>
            <a:ext cx="3131044" cy="4097196"/>
          </a:xfrm>
          <a:prstGeom prst="rect">
            <a:avLst/>
          </a:prstGeom>
          <a:effectLst>
            <a:outerShdw blurRad="50800" dist="38100" dir="2700000" algn="tl" rotWithShape="0">
              <a:srgbClr val="492C5D">
                <a:alpha val="43000"/>
              </a:srgbClr>
            </a:outerShdw>
          </a:effectLst>
          <a:scene3d>
            <a:camera prst="orthographicFront">
              <a:rot lat="0" lon="0" rev="240000"/>
            </a:camera>
            <a:lightRig rig="threePt" dir="t"/>
          </a:scene3d>
        </p:spPr>
      </p:pic>
    </p:spTree>
    <p:extLst>
      <p:ext uri="{BB962C8B-B14F-4D97-AF65-F5344CB8AC3E}">
        <p14:creationId xmlns:p14="http://schemas.microsoft.com/office/powerpoint/2010/main" val="16021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p:cTn id="7" dur="100" fill="hold"/>
                                        <p:tgtEl>
                                          <p:spTgt spid="6"/>
                                        </p:tgtEl>
                                        <p:attrNameLst>
                                          <p:attrName>ppt_w</p:attrName>
                                        </p:attrNameLst>
                                      </p:cBhvr>
                                      <p:tavLst>
                                        <p:tav tm="0">
                                          <p:val>
                                            <p:strVal val="4/3*#ppt_w"/>
                                          </p:val>
                                        </p:tav>
                                        <p:tav tm="100000">
                                          <p:val>
                                            <p:strVal val="#ppt_w"/>
                                          </p:val>
                                        </p:tav>
                                      </p:tavLst>
                                    </p:anim>
                                    <p:anim calcmode="lin" valueType="num">
                                      <p:cBhvr>
                                        <p:cTn id="8" dur="100" fill="hold"/>
                                        <p:tgtEl>
                                          <p:spTgt spid="6"/>
                                        </p:tgtEl>
                                        <p:attrNameLst>
                                          <p:attrName>ppt_h</p:attrName>
                                        </p:attrNameLst>
                                      </p:cBhvr>
                                      <p:tavLst>
                                        <p:tav tm="0">
                                          <p:val>
                                            <p:strVal val="4/3*#ppt_h"/>
                                          </p:val>
                                        </p:tav>
                                        <p:tav tm="100000">
                                          <p:val>
                                            <p:strVal val="#ppt_h"/>
                                          </p:val>
                                        </p:tav>
                                      </p:tavLst>
                                    </p:anim>
                                  </p:childTnLst>
                                </p:cTn>
                              </p:par>
                            </p:childTnLst>
                          </p:cTn>
                        </p:par>
                        <p:par>
                          <p:cTn id="9" fill="hold">
                            <p:stCondLst>
                              <p:cond delay="350"/>
                            </p:stCondLst>
                            <p:childTnLst>
                              <p:par>
                                <p:cTn id="10" presetID="32" presetClass="emph" presetSubtype="0" fill="hold" nodeType="afterEffect">
                                  <p:stCondLst>
                                    <p:cond delay="0"/>
                                  </p:stCondLst>
                                  <p:childTnLst>
                                    <p:animRot by="120000">
                                      <p:cBhvr>
                                        <p:cTn id="11" dur="10" fill="hold">
                                          <p:stCondLst>
                                            <p:cond delay="0"/>
                                          </p:stCondLst>
                                        </p:cTn>
                                        <p:tgtEl>
                                          <p:spTgt spid="6"/>
                                        </p:tgtEl>
                                        <p:attrNameLst>
                                          <p:attrName>r</p:attrName>
                                        </p:attrNameLst>
                                      </p:cBhvr>
                                    </p:animRot>
                                    <p:animRot by="-240000">
                                      <p:cBhvr>
                                        <p:cTn id="12" dur="20" fill="hold">
                                          <p:stCondLst>
                                            <p:cond delay="20"/>
                                          </p:stCondLst>
                                        </p:cTn>
                                        <p:tgtEl>
                                          <p:spTgt spid="6"/>
                                        </p:tgtEl>
                                        <p:attrNameLst>
                                          <p:attrName>r</p:attrName>
                                        </p:attrNameLst>
                                      </p:cBhvr>
                                    </p:animRot>
                                    <p:animRot by="240000">
                                      <p:cBhvr>
                                        <p:cTn id="13" dur="20" fill="hold">
                                          <p:stCondLst>
                                            <p:cond delay="40"/>
                                          </p:stCondLst>
                                        </p:cTn>
                                        <p:tgtEl>
                                          <p:spTgt spid="6"/>
                                        </p:tgtEl>
                                        <p:attrNameLst>
                                          <p:attrName>r</p:attrName>
                                        </p:attrNameLst>
                                      </p:cBhvr>
                                    </p:animRot>
                                    <p:animRot by="-240000">
                                      <p:cBhvr>
                                        <p:cTn id="14" dur="20" fill="hold">
                                          <p:stCondLst>
                                            <p:cond delay="60"/>
                                          </p:stCondLst>
                                        </p:cTn>
                                        <p:tgtEl>
                                          <p:spTgt spid="6"/>
                                        </p:tgtEl>
                                        <p:attrNameLst>
                                          <p:attrName>r</p:attrName>
                                        </p:attrNameLst>
                                      </p:cBhvr>
                                    </p:animRot>
                                    <p:animRot by="120000">
                                      <p:cBhvr>
                                        <p:cTn id="15" dur="20" fill="hold">
                                          <p:stCondLst>
                                            <p:cond delay="80"/>
                                          </p:stCondLst>
                                        </p:cTn>
                                        <p:tgtEl>
                                          <p:spTgt spid="6"/>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100" fill="hold"/>
                                        <p:tgtEl>
                                          <p:spTgt spid="7"/>
                                        </p:tgtEl>
                                        <p:attrNameLst>
                                          <p:attrName>ppt_w</p:attrName>
                                        </p:attrNameLst>
                                      </p:cBhvr>
                                      <p:tavLst>
                                        <p:tav tm="0">
                                          <p:val>
                                            <p:strVal val="4/3*#ppt_w"/>
                                          </p:val>
                                        </p:tav>
                                        <p:tav tm="100000">
                                          <p:val>
                                            <p:strVal val="#ppt_w"/>
                                          </p:val>
                                        </p:tav>
                                      </p:tavLst>
                                    </p:anim>
                                    <p:anim calcmode="lin" valueType="num">
                                      <p:cBhvr>
                                        <p:cTn id="21" dur="100" fill="hold"/>
                                        <p:tgtEl>
                                          <p:spTgt spid="7"/>
                                        </p:tgtEl>
                                        <p:attrNameLst>
                                          <p:attrName>ppt_h</p:attrName>
                                        </p:attrNameLst>
                                      </p:cBhvr>
                                      <p:tavLst>
                                        <p:tav tm="0">
                                          <p:val>
                                            <p:strVal val="4/3*#ppt_h"/>
                                          </p:val>
                                        </p:tav>
                                        <p:tav tm="100000">
                                          <p:val>
                                            <p:strVal val="#ppt_h"/>
                                          </p:val>
                                        </p:tav>
                                      </p:tavLst>
                                    </p:anim>
                                  </p:childTnLst>
                                </p:cTn>
                              </p:par>
                            </p:childTnLst>
                          </p:cTn>
                        </p:par>
                        <p:par>
                          <p:cTn id="22" fill="hold">
                            <p:stCondLst>
                              <p:cond delay="100"/>
                            </p:stCondLst>
                            <p:childTnLst>
                              <p:par>
                                <p:cTn id="23" presetID="32" presetClass="emph" presetSubtype="0" fill="hold" nodeType="afterEffect">
                                  <p:stCondLst>
                                    <p:cond delay="0"/>
                                  </p:stCondLst>
                                  <p:childTnLst>
                                    <p:animRot by="120000">
                                      <p:cBhvr>
                                        <p:cTn id="24" dur="10" fill="hold">
                                          <p:stCondLst>
                                            <p:cond delay="0"/>
                                          </p:stCondLst>
                                        </p:cTn>
                                        <p:tgtEl>
                                          <p:spTgt spid="7"/>
                                        </p:tgtEl>
                                        <p:attrNameLst>
                                          <p:attrName>r</p:attrName>
                                        </p:attrNameLst>
                                      </p:cBhvr>
                                    </p:animRot>
                                    <p:animRot by="-240000">
                                      <p:cBhvr>
                                        <p:cTn id="25" dur="20" fill="hold">
                                          <p:stCondLst>
                                            <p:cond delay="20"/>
                                          </p:stCondLst>
                                        </p:cTn>
                                        <p:tgtEl>
                                          <p:spTgt spid="7"/>
                                        </p:tgtEl>
                                        <p:attrNameLst>
                                          <p:attrName>r</p:attrName>
                                        </p:attrNameLst>
                                      </p:cBhvr>
                                    </p:animRot>
                                    <p:animRot by="240000">
                                      <p:cBhvr>
                                        <p:cTn id="26" dur="20" fill="hold">
                                          <p:stCondLst>
                                            <p:cond delay="40"/>
                                          </p:stCondLst>
                                        </p:cTn>
                                        <p:tgtEl>
                                          <p:spTgt spid="7"/>
                                        </p:tgtEl>
                                        <p:attrNameLst>
                                          <p:attrName>r</p:attrName>
                                        </p:attrNameLst>
                                      </p:cBhvr>
                                    </p:animRot>
                                    <p:animRot by="-240000">
                                      <p:cBhvr>
                                        <p:cTn id="27" dur="20" fill="hold">
                                          <p:stCondLst>
                                            <p:cond delay="60"/>
                                          </p:stCondLst>
                                        </p:cTn>
                                        <p:tgtEl>
                                          <p:spTgt spid="7"/>
                                        </p:tgtEl>
                                        <p:attrNameLst>
                                          <p:attrName>r</p:attrName>
                                        </p:attrNameLst>
                                      </p:cBhvr>
                                    </p:animRot>
                                    <p:animRot by="120000">
                                      <p:cBhvr>
                                        <p:cTn id="28" dur="20" fill="hold">
                                          <p:stCondLst>
                                            <p:cond delay="80"/>
                                          </p:stCondLst>
                                        </p:cTn>
                                        <p:tgtEl>
                                          <p:spTgt spid="7"/>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23" presetClass="entr" presetSubtype="288"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100" fill="hold"/>
                                        <p:tgtEl>
                                          <p:spTgt spid="8"/>
                                        </p:tgtEl>
                                        <p:attrNameLst>
                                          <p:attrName>ppt_w</p:attrName>
                                        </p:attrNameLst>
                                      </p:cBhvr>
                                      <p:tavLst>
                                        <p:tav tm="0">
                                          <p:val>
                                            <p:strVal val="4/3*#ppt_w"/>
                                          </p:val>
                                        </p:tav>
                                        <p:tav tm="100000">
                                          <p:val>
                                            <p:strVal val="#ppt_w"/>
                                          </p:val>
                                        </p:tav>
                                      </p:tavLst>
                                    </p:anim>
                                    <p:anim calcmode="lin" valueType="num">
                                      <p:cBhvr>
                                        <p:cTn id="34" dur="100" fill="hold"/>
                                        <p:tgtEl>
                                          <p:spTgt spid="8"/>
                                        </p:tgtEl>
                                        <p:attrNameLst>
                                          <p:attrName>ppt_h</p:attrName>
                                        </p:attrNameLst>
                                      </p:cBhvr>
                                      <p:tavLst>
                                        <p:tav tm="0">
                                          <p:val>
                                            <p:strVal val="4/3*#ppt_h"/>
                                          </p:val>
                                        </p:tav>
                                        <p:tav tm="100000">
                                          <p:val>
                                            <p:strVal val="#ppt_h"/>
                                          </p:val>
                                        </p:tav>
                                      </p:tavLst>
                                    </p:anim>
                                  </p:childTnLst>
                                </p:cTn>
                              </p:par>
                            </p:childTnLst>
                          </p:cTn>
                        </p:par>
                        <p:par>
                          <p:cTn id="35" fill="hold">
                            <p:stCondLst>
                              <p:cond delay="100"/>
                            </p:stCondLst>
                            <p:childTnLst>
                              <p:par>
                                <p:cTn id="36" presetID="32" presetClass="emph" presetSubtype="0" fill="hold" nodeType="afterEffect">
                                  <p:stCondLst>
                                    <p:cond delay="0"/>
                                  </p:stCondLst>
                                  <p:childTnLst>
                                    <p:animRot by="120000">
                                      <p:cBhvr>
                                        <p:cTn id="37" dur="10" fill="hold">
                                          <p:stCondLst>
                                            <p:cond delay="0"/>
                                          </p:stCondLst>
                                        </p:cTn>
                                        <p:tgtEl>
                                          <p:spTgt spid="8"/>
                                        </p:tgtEl>
                                        <p:attrNameLst>
                                          <p:attrName>r</p:attrName>
                                        </p:attrNameLst>
                                      </p:cBhvr>
                                    </p:animRot>
                                    <p:animRot by="-240000">
                                      <p:cBhvr>
                                        <p:cTn id="38" dur="20" fill="hold">
                                          <p:stCondLst>
                                            <p:cond delay="20"/>
                                          </p:stCondLst>
                                        </p:cTn>
                                        <p:tgtEl>
                                          <p:spTgt spid="8"/>
                                        </p:tgtEl>
                                        <p:attrNameLst>
                                          <p:attrName>r</p:attrName>
                                        </p:attrNameLst>
                                      </p:cBhvr>
                                    </p:animRot>
                                    <p:animRot by="240000">
                                      <p:cBhvr>
                                        <p:cTn id="39" dur="20" fill="hold">
                                          <p:stCondLst>
                                            <p:cond delay="40"/>
                                          </p:stCondLst>
                                        </p:cTn>
                                        <p:tgtEl>
                                          <p:spTgt spid="8"/>
                                        </p:tgtEl>
                                        <p:attrNameLst>
                                          <p:attrName>r</p:attrName>
                                        </p:attrNameLst>
                                      </p:cBhvr>
                                    </p:animRot>
                                    <p:animRot by="-240000">
                                      <p:cBhvr>
                                        <p:cTn id="40" dur="20" fill="hold">
                                          <p:stCondLst>
                                            <p:cond delay="60"/>
                                          </p:stCondLst>
                                        </p:cTn>
                                        <p:tgtEl>
                                          <p:spTgt spid="8"/>
                                        </p:tgtEl>
                                        <p:attrNameLst>
                                          <p:attrName>r</p:attrName>
                                        </p:attrNameLst>
                                      </p:cBhvr>
                                    </p:animRot>
                                    <p:animRot by="120000">
                                      <p:cBhvr>
                                        <p:cTn id="41" dur="20" fill="hold">
                                          <p:stCondLst>
                                            <p:cond delay="8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572250"/>
          </a:xfrm>
          <a:prstGeom prst="rect">
            <a:avLst/>
          </a:prstGeom>
        </p:spPr>
      </p:pic>
      <p:sp>
        <p:nvSpPr>
          <p:cNvPr id="7" name="TextBox 6"/>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Homer </a:t>
            </a:r>
            <a:r>
              <a:rPr lang="en-US" sz="800" dirty="0" err="1" smtClean="0">
                <a:solidFill>
                  <a:srgbClr val="FFFFFF"/>
                </a:solidFill>
                <a:latin typeface="Avenir Light"/>
                <a:cs typeface="Avenir Light"/>
              </a:rPr>
              <a:t>WiIllaims</a:t>
            </a:r>
            <a:endParaRPr lang="en-US" sz="800" dirty="0">
              <a:solidFill>
                <a:srgbClr val="FFFFFF"/>
              </a:solidFill>
              <a:latin typeface="Avenir Light"/>
              <a:cs typeface="Avenir Light"/>
            </a:endParaRPr>
          </a:p>
        </p:txBody>
      </p:sp>
      <p:sp>
        <p:nvSpPr>
          <p:cNvPr id="8" name="Oval Callout 7"/>
          <p:cNvSpPr/>
          <p:nvPr/>
        </p:nvSpPr>
        <p:spPr>
          <a:xfrm>
            <a:off x="955661" y="736600"/>
            <a:ext cx="1622104" cy="753694"/>
          </a:xfrm>
          <a:prstGeom prst="wedgeEllipseCallout">
            <a:avLst>
              <a:gd name="adj1" fmla="val 67899"/>
              <a:gd name="adj2" fmla="val 71406"/>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099699" y="936458"/>
            <a:ext cx="1315433" cy="369332"/>
          </a:xfrm>
          <a:prstGeom prst="rect">
            <a:avLst/>
          </a:prstGeom>
          <a:noFill/>
        </p:spPr>
        <p:txBody>
          <a:bodyPr wrap="none" rtlCol="0">
            <a:spAutoFit/>
          </a:bodyPr>
          <a:lstStyle/>
          <a:p>
            <a:pPr algn="ctr"/>
            <a:r>
              <a:rPr lang="en-US" dirty="0" smtClean="0">
                <a:latin typeface="Noteworthy Light"/>
                <a:cs typeface="Noteworthy Light"/>
              </a:rPr>
              <a:t>Job security!</a:t>
            </a:r>
            <a:endParaRPr lang="en-US" dirty="0">
              <a:latin typeface="Noteworthy Light"/>
              <a:cs typeface="Noteworthy Light"/>
            </a:endParaRPr>
          </a:p>
        </p:txBody>
      </p:sp>
    </p:spTree>
    <p:extLst>
      <p:ext uri="{BB962C8B-B14F-4D97-AF65-F5344CB8AC3E}">
        <p14:creationId xmlns:p14="http://schemas.microsoft.com/office/powerpoint/2010/main" val="1035332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 fill="hold"/>
                                        <p:tgtEl>
                                          <p:spTgt spid="8"/>
                                        </p:tgtEl>
                                        <p:attrNameLst>
                                          <p:attrName>ppt_w</p:attrName>
                                        </p:attrNameLst>
                                      </p:cBhvr>
                                      <p:tavLst>
                                        <p:tav tm="0">
                                          <p:val>
                                            <p:fltVal val="0"/>
                                          </p:val>
                                        </p:tav>
                                        <p:tav tm="100000">
                                          <p:val>
                                            <p:strVal val="#ppt_w"/>
                                          </p:val>
                                        </p:tav>
                                      </p:tavLst>
                                    </p:anim>
                                    <p:anim calcmode="lin" valueType="num">
                                      <p:cBhvr>
                                        <p:cTn id="8" dur="100" fill="hold"/>
                                        <p:tgtEl>
                                          <p:spTgt spid="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 fill="hold"/>
                                        <p:tgtEl>
                                          <p:spTgt spid="9"/>
                                        </p:tgtEl>
                                        <p:attrNameLst>
                                          <p:attrName>ppt_w</p:attrName>
                                        </p:attrNameLst>
                                      </p:cBhvr>
                                      <p:tavLst>
                                        <p:tav tm="0">
                                          <p:val>
                                            <p:fltVal val="0"/>
                                          </p:val>
                                        </p:tav>
                                        <p:tav tm="100000">
                                          <p:val>
                                            <p:strVal val="#ppt_w"/>
                                          </p:val>
                                        </p:tav>
                                      </p:tavLst>
                                    </p:anim>
                                    <p:anim calcmode="lin" valueType="num">
                                      <p:cBhvr>
                                        <p:cTn id="12"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 y="-276820"/>
            <a:ext cx="9212096" cy="5538986"/>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255407805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Fidelity</a:t>
            </a:r>
            <a:endParaRPr lang="en-US" sz="9600" dirty="0">
              <a:solidFill>
                <a:srgbClr val="FFFFFF"/>
              </a:solidFill>
              <a:latin typeface="Avenir Black"/>
              <a:cs typeface="Avenir Black"/>
            </a:endParaRPr>
          </a:p>
        </p:txBody>
      </p:sp>
      <p:sp>
        <p:nvSpPr>
          <p:cNvPr id="5" name="TextBox 4"/>
          <p:cNvSpPr txBox="1"/>
          <p:nvPr/>
        </p:nvSpPr>
        <p:spPr>
          <a:xfrm>
            <a:off x="457200" y="613780"/>
            <a:ext cx="1255214" cy="400110"/>
          </a:xfrm>
          <a:prstGeom prst="rect">
            <a:avLst/>
          </a:prstGeom>
          <a:noFill/>
        </p:spPr>
        <p:txBody>
          <a:bodyPr wrap="none" rtlCol="0">
            <a:spAutoFit/>
          </a:bodyPr>
          <a:lstStyle/>
          <a:p>
            <a:r>
              <a:rPr lang="en-US" sz="2000" i="1" dirty="0" smtClean="0">
                <a:solidFill>
                  <a:srgbClr val="FFFFFF"/>
                </a:solidFill>
                <a:latin typeface="Chaparral Pro"/>
                <a:cs typeface="Chaparral Pro"/>
              </a:rPr>
              <a:t>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139104220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IX. Respectful</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 Honest</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XI. Rock Solid Dependability</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XII. Optimistic</a:t>
            </a:r>
            <a:endParaRPr lang="en-US" sz="4000" dirty="0">
              <a:solidFill>
                <a:srgbClr val="FFFFFF"/>
              </a:solidFill>
              <a:latin typeface="Avenir Black"/>
              <a:cs typeface="Avenir Black"/>
            </a:endParaRPr>
          </a:p>
        </p:txBody>
      </p:sp>
      <p:sp>
        <p:nvSpPr>
          <p:cNvPr id="5" name="TextBox 4"/>
          <p:cNvSpPr txBox="1"/>
          <p:nvPr/>
        </p:nvSpPr>
        <p:spPr>
          <a:xfrm>
            <a:off x="457200" y="613780"/>
            <a:ext cx="5391219" cy="400110"/>
          </a:xfrm>
          <a:prstGeom prst="rect">
            <a:avLst/>
          </a:prstGeom>
          <a:noFill/>
        </p:spPr>
        <p:txBody>
          <a:bodyPr wrap="none" rtlCol="0">
            <a:spAutoFit/>
          </a:bodyPr>
          <a:lstStyle/>
          <a:p>
            <a:r>
              <a:rPr lang="en-US" sz="2000" i="1" dirty="0">
                <a:solidFill>
                  <a:srgbClr val="FFFFFF"/>
                </a:solidFill>
                <a:latin typeface="Chaparral Pro"/>
                <a:cs typeface="Chaparral Pro"/>
              </a:rPr>
              <a:t>Determining Core Values: Learn </a:t>
            </a:r>
            <a:r>
              <a:rPr lang="en-US" sz="2000" i="1" dirty="0" smtClean="0">
                <a:solidFill>
                  <a:srgbClr val="FFFFFF"/>
                </a:solidFill>
                <a:latin typeface="Chaparral Pro"/>
                <a:cs typeface="Chaparral Pro"/>
              </a:rPr>
              <a:t>From Your </a:t>
            </a:r>
            <a:r>
              <a:rPr lang="en-US" sz="2000" i="1" dirty="0" err="1" smtClean="0">
                <a:solidFill>
                  <a:srgbClr val="FFFFFF"/>
                </a:solidFill>
                <a:latin typeface="Chaparral Pro"/>
                <a:cs typeface="Chaparral Pro"/>
              </a:rPr>
              <a:t>Misatkes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001125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D. What motivates your boss?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3742885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nda by George L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George Lu</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6011563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ow-do-you-do-fellow-kid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54125" cy="5215944"/>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Still from “30 Rock”</a:t>
            </a:r>
            <a:endParaRPr lang="en-US" sz="800" dirty="0">
              <a:solidFill>
                <a:schemeClr val="bg1"/>
              </a:solidFill>
              <a:latin typeface="Avenir Light"/>
              <a:cs typeface="Avenir Light"/>
            </a:endParaRPr>
          </a:p>
        </p:txBody>
      </p:sp>
    </p:spTree>
    <p:extLst>
      <p:ext uri="{BB962C8B-B14F-4D97-AF65-F5344CB8AC3E}">
        <p14:creationId xmlns:p14="http://schemas.microsoft.com/office/powerpoint/2010/main" val="286555976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65108"/>
            <a:ext cx="9144000" cy="5208608"/>
          </a:xfrm>
          <a:prstGeom prst="rect">
            <a:avLst/>
          </a:prstGeom>
        </p:spPr>
      </p:pic>
      <p:cxnSp>
        <p:nvCxnSpPr>
          <p:cNvPr id="4" name="Straight Arrow Connector 3"/>
          <p:cNvCxnSpPr>
            <a:stCxn id="5" idx="3"/>
          </p:cNvCxnSpPr>
          <p:nvPr/>
        </p:nvCxnSpPr>
        <p:spPr>
          <a:xfrm>
            <a:off x="3117850" y="1693741"/>
            <a:ext cx="1016000" cy="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892616" y="1439119"/>
            <a:ext cx="2225234"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Christopher Smith</a:t>
            </a:r>
            <a:endParaRPr lang="en-US" sz="2000" dirty="0">
              <a:solidFill>
                <a:schemeClr val="bg1"/>
              </a:solidFill>
              <a:latin typeface="Avenir Book"/>
              <a:cs typeface="Avenir Book"/>
            </a:endParaRPr>
          </a:p>
        </p:txBody>
      </p:sp>
      <p:cxnSp>
        <p:nvCxnSpPr>
          <p:cNvPr id="8" name="Straight Arrow Connector 7"/>
          <p:cNvCxnSpPr/>
          <p:nvPr/>
        </p:nvCxnSpPr>
        <p:spPr>
          <a:xfrm flipH="1">
            <a:off x="2692400" y="3225800"/>
            <a:ext cx="285750" cy="914400"/>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05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 fill="hold"/>
                                        <p:tgtEl>
                                          <p:spTgt spid="4"/>
                                        </p:tgtEl>
                                        <p:attrNameLst>
                                          <p:attrName>ppt_w</p:attrName>
                                        </p:attrNameLst>
                                      </p:cBhvr>
                                      <p:tavLst>
                                        <p:tav tm="0">
                                          <p:val>
                                            <p:fltVal val="0"/>
                                          </p:val>
                                        </p:tav>
                                        <p:tav tm="100000">
                                          <p:val>
                                            <p:strVal val="#ppt_w"/>
                                          </p:val>
                                        </p:tav>
                                      </p:tavLst>
                                    </p:anim>
                                    <p:anim calcmode="lin" valueType="num">
                                      <p:cBhvr>
                                        <p:cTn id="8" dur="1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1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 fill="hold"/>
                                        <p:tgtEl>
                                          <p:spTgt spid="5"/>
                                        </p:tgtEl>
                                        <p:attrNameLst>
                                          <p:attrName>ppt_w</p:attrName>
                                        </p:attrNameLst>
                                      </p:cBhvr>
                                      <p:tavLst>
                                        <p:tav tm="0">
                                          <p:val>
                                            <p:fltVal val="0"/>
                                          </p:val>
                                        </p:tav>
                                        <p:tav tm="100000">
                                          <p:val>
                                            <p:strVal val="#ppt_w"/>
                                          </p:val>
                                        </p:tav>
                                      </p:tavLst>
                                    </p:anim>
                                    <p:anim calcmode="lin" valueType="num">
                                      <p:cBhvr>
                                        <p:cTn id="13" dur="1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 fill="hold"/>
                                        <p:tgtEl>
                                          <p:spTgt spid="8"/>
                                        </p:tgtEl>
                                        <p:attrNameLst>
                                          <p:attrName>ppt_w</p:attrName>
                                        </p:attrNameLst>
                                      </p:cBhvr>
                                      <p:tavLst>
                                        <p:tav tm="0">
                                          <p:val>
                                            <p:fltVal val="0"/>
                                          </p:val>
                                        </p:tav>
                                        <p:tav tm="100000">
                                          <p:val>
                                            <p:strVal val="#ppt_w"/>
                                          </p:val>
                                        </p:tav>
                                      </p:tavLst>
                                    </p:anim>
                                    <p:anim calcmode="lin" valueType="num">
                                      <p:cBhvr>
                                        <p:cTn id="19" dur="1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in 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2"/>
            <a:ext cx="9144000" cy="5204452"/>
          </a:xfrm>
          <a:prstGeom prst="rect">
            <a:avLst/>
          </a:prstGeom>
        </p:spPr>
      </p:pic>
    </p:spTree>
    <p:extLst>
      <p:ext uri="{BB962C8B-B14F-4D97-AF65-F5344CB8AC3E}">
        <p14:creationId xmlns:p14="http://schemas.microsoft.com/office/powerpoint/2010/main" val="148952080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arl Pay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8003" cy="5226050"/>
          </a:xfrm>
          <a:prstGeom prst="rect">
            <a:avLst/>
          </a:prstGeom>
        </p:spPr>
      </p:pic>
      <p:sp>
        <p:nvSpPr>
          <p:cNvPr id="4" name="Title 3"/>
          <p:cNvSpPr txBox="1">
            <a:spLocks/>
          </p:cNvSpPr>
          <p:nvPr/>
        </p:nvSpPr>
        <p:spPr>
          <a:xfrm>
            <a:off x="1143000" y="1191340"/>
            <a:ext cx="75438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smtClean="0">
                <a:solidFill>
                  <a:srgbClr val="FFFFFF"/>
                </a:solidFill>
                <a:latin typeface="Avenir Black"/>
                <a:cs typeface="Avenir Black"/>
              </a:rPr>
              <a:t>Mad as a </a:t>
            </a:r>
            <a:r>
              <a:rPr lang="en-US" sz="4000" dirty="0" err="1" smtClean="0">
                <a:solidFill>
                  <a:srgbClr val="FFFFFF"/>
                </a:solidFill>
                <a:latin typeface="Avenir Black"/>
                <a:cs typeface="Avenir Black"/>
              </a:rPr>
              <a:t>meathammer</a:t>
            </a:r>
            <a:r>
              <a:rPr lang="en-US" sz="4000" dirty="0" smtClean="0">
                <a:solidFill>
                  <a:srgbClr val="FFFFFF"/>
                </a:solidFill>
                <a:latin typeface="Avenir Black"/>
                <a:cs typeface="Avenir Black"/>
              </a:rPr>
              <a:t>. But I love it.”</a:t>
            </a:r>
          </a:p>
          <a:p>
            <a:pPr algn="l"/>
            <a:endParaRPr lang="en-US" sz="4000" dirty="0">
              <a:solidFill>
                <a:srgbClr val="FFFFFF"/>
              </a:solidFill>
              <a:latin typeface="Avenir Black"/>
              <a:cs typeface="Avenir Black"/>
            </a:endParaRPr>
          </a:p>
          <a:p>
            <a:pPr algn="l"/>
            <a:r>
              <a:rPr lang="en-US" sz="2000" dirty="0" smtClean="0">
                <a:solidFill>
                  <a:srgbClr val="FFFFFF"/>
                </a:solidFill>
                <a:latin typeface="Avenir Black"/>
                <a:cs typeface="Avenir Black"/>
              </a:rPr>
              <a:t>Carl Payne, chain mail technician</a:t>
            </a:r>
            <a:endParaRPr lang="en-US" sz="2000" dirty="0">
              <a:solidFill>
                <a:srgbClr val="FFFFFF"/>
              </a:solidFill>
              <a:latin typeface="Avenir Black"/>
              <a:cs typeface="Avenir Black"/>
            </a:endParaRPr>
          </a:p>
        </p:txBody>
      </p:sp>
      <p:sp>
        <p:nvSpPr>
          <p:cNvPr id="5" name="Title 3"/>
          <p:cNvSpPr txBox="1">
            <a:spLocks/>
          </p:cNvSpPr>
          <p:nvPr/>
        </p:nvSpPr>
        <p:spPr>
          <a:xfrm>
            <a:off x="383222" y="1418043"/>
            <a:ext cx="579494" cy="715192"/>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2000" b="1" dirty="0" smtClean="0">
                <a:solidFill>
                  <a:srgbClr val="FFFFFF"/>
                </a:solidFill>
                <a:latin typeface="Chaparral Pro"/>
                <a:cs typeface="Chaparral Pro"/>
              </a:rPr>
              <a:t>“</a:t>
            </a:r>
            <a:endParaRPr lang="en-US" sz="12000" b="1" dirty="0">
              <a:solidFill>
                <a:srgbClr val="FFFFFF"/>
              </a:solidFill>
              <a:latin typeface="Chaparral Pro"/>
              <a:cs typeface="Chaparral Pro"/>
            </a:endParaRPr>
          </a:p>
        </p:txBody>
      </p:sp>
      <p:sp>
        <p:nvSpPr>
          <p:cNvPr id="3" name="Rectangle 2"/>
          <p:cNvSpPr/>
          <p:nvPr/>
        </p:nvSpPr>
        <p:spPr>
          <a:xfrm>
            <a:off x="875617" y="3003034"/>
            <a:ext cx="441146" cy="400110"/>
          </a:xfrm>
          <a:prstGeom prst="rect">
            <a:avLst/>
          </a:prstGeom>
        </p:spPr>
        <p:txBody>
          <a:bodyPr wrap="none">
            <a:spAutoFit/>
          </a:bodyPr>
          <a:lstStyle/>
          <a:p>
            <a:r>
              <a:rPr lang="en-US" sz="2000" dirty="0">
                <a:solidFill>
                  <a:srgbClr val="FFFFFF"/>
                </a:solidFill>
                <a:latin typeface="Avenir Black"/>
                <a:cs typeface="Avenir Black"/>
              </a:rPr>
              <a:t>—</a:t>
            </a:r>
            <a:endParaRPr lang="en-US" sz="2000" dirty="0"/>
          </a:p>
        </p:txBody>
      </p:sp>
    </p:spTree>
    <p:extLst>
      <p:ext uri="{BB962C8B-B14F-4D97-AF65-F5344CB8AC3E}">
        <p14:creationId xmlns:p14="http://schemas.microsoft.com/office/powerpoint/2010/main" val="107883855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4000" dirty="0" smtClean="0">
                <a:solidFill>
                  <a:srgbClr val="FFFFFF"/>
                </a:solidFill>
                <a:latin typeface="Avenir Black"/>
                <a:cs typeface="Avenir Black"/>
              </a:rPr>
              <a:t>XIII. Fashionable</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XIV. Cool</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XV. Newsworthy</a:t>
            </a:r>
            <a:br>
              <a:rPr lang="en-US" sz="4000" dirty="0" smtClean="0">
                <a:solidFill>
                  <a:srgbClr val="FFFFFF"/>
                </a:solidFill>
                <a:latin typeface="Avenir Black"/>
                <a:cs typeface="Avenir Black"/>
              </a:rPr>
            </a:br>
            <a:r>
              <a:rPr lang="en-US" sz="4000" dirty="0" smtClean="0">
                <a:solidFill>
                  <a:srgbClr val="FFFFFF"/>
                </a:solidFill>
                <a:latin typeface="Avenir Black"/>
                <a:cs typeface="Avenir Black"/>
              </a:rPr>
              <a:t>XVI. Attractive to advertisers</a:t>
            </a:r>
            <a:endParaRPr lang="en-US" sz="4000" dirty="0">
              <a:solidFill>
                <a:srgbClr val="FFFFFF"/>
              </a:solidFill>
              <a:latin typeface="Avenir Black"/>
              <a:cs typeface="Avenir Black"/>
            </a:endParaRPr>
          </a:p>
        </p:txBody>
      </p:sp>
      <p:sp>
        <p:nvSpPr>
          <p:cNvPr id="3" name="TextBox 2"/>
          <p:cNvSpPr txBox="1"/>
          <p:nvPr/>
        </p:nvSpPr>
        <p:spPr>
          <a:xfrm>
            <a:off x="457200" y="613780"/>
            <a:ext cx="4557658" cy="400110"/>
          </a:xfrm>
          <a:prstGeom prst="rect">
            <a:avLst/>
          </a:prstGeom>
          <a:noFill/>
        </p:spPr>
        <p:txBody>
          <a:bodyPr wrap="none" rtlCol="0">
            <a:spAutoFit/>
          </a:bodyPr>
          <a:lstStyle/>
          <a:p>
            <a:r>
              <a:rPr lang="en-US" sz="2000" i="1" dirty="0" smtClean="0">
                <a:solidFill>
                  <a:srgbClr val="FFFFFF"/>
                </a:solidFill>
                <a:latin typeface="Chaparral Pro"/>
                <a:cs typeface="Chaparral Pro"/>
              </a:rPr>
              <a:t>Determining Core Values: Impress Your Boss</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58145588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199" y="1083390"/>
            <a:ext cx="8686801" cy="2763830"/>
          </a:xfrm>
        </p:spPr>
        <p:txBody>
          <a:bodyPr>
            <a:noAutofit/>
          </a:bodyPr>
          <a:lstStyle/>
          <a:p>
            <a:pPr algn="l"/>
            <a:r>
              <a:rPr lang="en-US" sz="8000" dirty="0" smtClean="0">
                <a:solidFill>
                  <a:srgbClr val="FFFFFF"/>
                </a:solidFill>
                <a:latin typeface="Avenir Black"/>
                <a:cs typeface="Avenir Black"/>
              </a:rPr>
              <a:t>2. Demonstrate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531339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295650" y="2014726"/>
            <a:ext cx="2621230" cy="446276"/>
          </a:xfrm>
          <a:prstGeom prst="rect">
            <a:avLst/>
          </a:prstGeom>
          <a:noFill/>
        </p:spPr>
        <p:txBody>
          <a:bodyPr wrap="none" rtlCol="0">
            <a:spAutoFit/>
          </a:bodyPr>
          <a:lstStyle/>
          <a:p>
            <a:r>
              <a:rPr lang="en-US" sz="2300" dirty="0" smtClean="0">
                <a:solidFill>
                  <a:schemeClr val="bg1"/>
                </a:solidFill>
                <a:latin typeface="Optima"/>
                <a:cs typeface="Optima"/>
              </a:rPr>
              <a:t>Executive Producer</a:t>
            </a:r>
            <a:endParaRPr lang="en-US" sz="2300" dirty="0">
              <a:solidFill>
                <a:schemeClr val="bg1"/>
              </a:solidFill>
              <a:latin typeface="Optima"/>
              <a:cs typeface="Optima"/>
            </a:endParaRPr>
          </a:p>
        </p:txBody>
      </p:sp>
      <p:sp>
        <p:nvSpPr>
          <p:cNvPr id="4" name="TextBox 3"/>
          <p:cNvSpPr txBox="1"/>
          <p:nvPr/>
        </p:nvSpPr>
        <p:spPr>
          <a:xfrm>
            <a:off x="3477410" y="2352164"/>
            <a:ext cx="2189181" cy="538609"/>
          </a:xfrm>
          <a:prstGeom prst="rect">
            <a:avLst/>
          </a:prstGeom>
          <a:noFill/>
        </p:spPr>
        <p:txBody>
          <a:bodyPr wrap="none" rtlCol="0">
            <a:spAutoFit/>
          </a:bodyPr>
          <a:lstStyle/>
          <a:p>
            <a:r>
              <a:rPr lang="en-US" sz="2900" dirty="0" smtClean="0">
                <a:solidFill>
                  <a:schemeClr val="bg1"/>
                </a:solidFill>
                <a:latin typeface="Optima"/>
                <a:cs typeface="Optima"/>
              </a:rPr>
              <a:t>DICK WOLF</a:t>
            </a:r>
            <a:endParaRPr lang="en-US" sz="2900" dirty="0">
              <a:solidFill>
                <a:schemeClr val="bg1"/>
              </a:solidFill>
              <a:latin typeface="Optima"/>
              <a:cs typeface="Optima"/>
            </a:endParaRPr>
          </a:p>
        </p:txBody>
      </p:sp>
    </p:spTree>
    <p:extLst>
      <p:ext uri="{BB962C8B-B14F-4D97-AF65-F5344CB8AC3E}">
        <p14:creationId xmlns:p14="http://schemas.microsoft.com/office/powerpoint/2010/main" val="340825168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pic>
        <p:nvPicPr>
          <p:cNvPr id="2" name="Picture 1" descr="Juan Carlos the Guinea Pig by Garen 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101545"/>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Garen</a:t>
            </a:r>
            <a:r>
              <a:rPr lang="en-US" sz="800" dirty="0" smtClean="0">
                <a:solidFill>
                  <a:srgbClr val="FFFFFF"/>
                </a:solidFill>
                <a:latin typeface="Avenir Light"/>
                <a:cs typeface="Avenir Light"/>
              </a:rPr>
              <a:t> M</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100442558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A. User-focused</a:t>
            </a:r>
            <a:endParaRPr lang="en-US" sz="54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B. Data-driven</a:t>
            </a:r>
            <a:endParaRPr lang="en-US" sz="54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D. Iterative</a:t>
            </a:r>
            <a:endParaRPr lang="en-US" sz="54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C. Simplified</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264318396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4C0819"/>
        </a:solidFill>
        <a:effectLst/>
      </p:bgPr>
    </p:bg>
    <p:spTree>
      <p:nvGrpSpPr>
        <p:cNvPr id="1" name=""/>
        <p:cNvGrpSpPr/>
        <p:nvPr/>
      </p:nvGrpSpPr>
      <p:grpSpPr>
        <a:xfrm>
          <a:off x="0" y="0"/>
          <a:ext cx="0" cy="0"/>
          <a:chOff x="0" y="0"/>
          <a:chExt cx="0" cy="0"/>
        </a:xfrm>
      </p:grpSpPr>
      <p:pic>
        <p:nvPicPr>
          <p:cNvPr id="4" name="Picture 3" descr="imac-responsiv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6236" y="533281"/>
            <a:ext cx="4757662" cy="3811777"/>
          </a:xfrm>
          <a:prstGeom prst="rect">
            <a:avLst/>
          </a:prstGeom>
        </p:spPr>
      </p:pic>
      <p:pic>
        <p:nvPicPr>
          <p:cNvPr id="5" name="Picture 4" descr="iphone-1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373" y="389789"/>
            <a:ext cx="2514161" cy="4455349"/>
          </a:xfrm>
          <a:prstGeom prst="rect">
            <a:avLst/>
          </a:prstGeom>
        </p:spPr>
      </p:pic>
    </p:spTree>
    <p:extLst>
      <p:ext uri="{BB962C8B-B14F-4D97-AF65-F5344CB8AC3E}">
        <p14:creationId xmlns:p14="http://schemas.microsoft.com/office/powerpoint/2010/main" val="5374705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0758" y="188608"/>
            <a:ext cx="2902485" cy="5143499"/>
          </a:xfrm>
          <a:prstGeom prst="rect">
            <a:avLst/>
          </a:prstGeom>
        </p:spPr>
      </p:pic>
    </p:spTree>
    <p:extLst>
      <p:ext uri="{BB962C8B-B14F-4D97-AF65-F5344CB8AC3E}">
        <p14:creationId xmlns:p14="http://schemas.microsoft.com/office/powerpoint/2010/main" val="38601953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Will a client be mad at us if we take their link out?</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Does this link </a:t>
            </a:r>
            <a:r>
              <a:rPr lang="en-US" sz="4000" dirty="0" smtClean="0">
                <a:solidFill>
                  <a:srgbClr val="FFFFFF"/>
                </a:solidFill>
                <a:latin typeface="Avenir Black"/>
                <a:cs typeface="Avenir Black"/>
              </a:rPr>
              <a:t>contain</a:t>
            </a:r>
          </a:p>
          <a:p>
            <a:pPr marL="457200"/>
            <a:r>
              <a:rPr lang="en-US" sz="4000" dirty="0" smtClean="0">
                <a:solidFill>
                  <a:srgbClr val="FFFFFF"/>
                </a:solidFill>
                <a:latin typeface="Avenir Black"/>
                <a:cs typeface="Avenir Black"/>
              </a:rPr>
              <a:t>good content?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a:solidFill>
                  <a:srgbClr val="FFFFFF"/>
                </a:solidFill>
                <a:latin typeface="Avenir Black"/>
                <a:cs typeface="Avenir Black"/>
              </a:rPr>
              <a:t>Should this link be in </a:t>
            </a:r>
            <a:r>
              <a:rPr lang="en-US" sz="4000" dirty="0" smtClean="0">
                <a:solidFill>
                  <a:srgbClr val="FFFFFF"/>
                </a:solidFill>
                <a:latin typeface="Avenir Black"/>
                <a:cs typeface="Avenir Black"/>
              </a:rPr>
              <a:t>the</a:t>
            </a:r>
          </a:p>
          <a:p>
            <a:pPr marL="457200"/>
            <a:r>
              <a:rPr lang="en-US" sz="4000" dirty="0" smtClean="0">
                <a:solidFill>
                  <a:srgbClr val="FFFFFF"/>
                </a:solidFill>
                <a:latin typeface="Avenir Black"/>
                <a:cs typeface="Avenir Black"/>
              </a:rPr>
              <a:t>primary </a:t>
            </a:r>
            <a:r>
              <a:rPr lang="en-US" sz="4000" dirty="0" err="1">
                <a:solidFill>
                  <a:srgbClr val="FFFFFF"/>
                </a:solidFill>
                <a:latin typeface="Avenir Black"/>
                <a:cs typeface="Avenir Black"/>
              </a:rPr>
              <a:t>nav</a:t>
            </a:r>
            <a:r>
              <a:rPr lang="en-US" sz="4000" dirty="0">
                <a:solidFill>
                  <a:srgbClr val="FFFFFF"/>
                </a:solidFill>
                <a:latin typeface="Avenir Black"/>
                <a:cs typeface="Avenir Black"/>
              </a:rPr>
              <a:t>?</a:t>
            </a:r>
            <a:endParaRPr lang="en-US" sz="4000" dirty="0">
              <a:solidFill>
                <a:schemeClr val="bg1"/>
              </a:solidFill>
              <a:latin typeface="Avenir Black"/>
              <a:cs typeface="Avenir Black"/>
            </a:endParaRPr>
          </a:p>
        </p:txBody>
      </p:sp>
      <p:cxnSp>
        <p:nvCxnSpPr>
          <p:cNvPr id="7" name="Straight Connector 6"/>
          <p:cNvCxnSpPr/>
          <p:nvPr/>
        </p:nvCxnSpPr>
        <p:spPr>
          <a:xfrm>
            <a:off x="2338852" y="84873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31688" y="2560296"/>
            <a:ext cx="1905033"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592177" y="4282917"/>
            <a:ext cx="1740058"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093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Does our audience need info</a:t>
            </a:r>
          </a:p>
          <a:p>
            <a:pPr marL="457200"/>
            <a:r>
              <a:rPr lang="en-US" sz="4000" dirty="0" smtClean="0">
                <a:solidFill>
                  <a:srgbClr val="FFFFFF"/>
                </a:solidFill>
                <a:latin typeface="Avenir Black"/>
                <a:cs typeface="Avenir Black"/>
              </a:rPr>
              <a:t>that isn’t currently available?</a:t>
            </a:r>
            <a:endParaRPr lang="en-US" sz="40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If not, who needs it and how</a:t>
            </a:r>
          </a:p>
          <a:p>
            <a:pPr marL="457200"/>
            <a:r>
              <a:rPr lang="en-US" sz="4000" dirty="0" smtClean="0">
                <a:solidFill>
                  <a:srgbClr val="FFFFFF"/>
                </a:solidFill>
                <a:latin typeface="Avenir Black"/>
                <a:cs typeface="Avenir Black"/>
              </a:rPr>
              <a:t>could that change its placement?</a:t>
            </a:r>
            <a:endParaRPr lang="en-US" sz="40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4000" dirty="0" smtClean="0">
                <a:solidFill>
                  <a:srgbClr val="FFFFFF"/>
                </a:solidFill>
                <a:latin typeface="Avenir Black"/>
                <a:cs typeface="Avenir Black"/>
              </a:rPr>
              <a:t>Do prospective students need</a:t>
            </a:r>
          </a:p>
          <a:p>
            <a:pPr marL="457200"/>
            <a:r>
              <a:rPr lang="en-US" sz="4000" dirty="0" smtClean="0">
                <a:solidFill>
                  <a:srgbClr val="FFFFFF"/>
                </a:solidFill>
                <a:latin typeface="Avenir Black"/>
                <a:cs typeface="Avenir Black"/>
              </a:rPr>
              <a:t>this information?</a:t>
            </a:r>
            <a:endParaRPr lang="en-US" sz="4000" dirty="0">
              <a:solidFill>
                <a:schemeClr val="bg1"/>
              </a:solidFill>
              <a:latin typeface="Avenir Black"/>
              <a:cs typeface="Avenir Black"/>
            </a:endParaRPr>
          </a:p>
        </p:txBody>
      </p:sp>
      <p:cxnSp>
        <p:nvCxnSpPr>
          <p:cNvPr id="7" name="Straight Connector 6"/>
          <p:cNvCxnSpPr/>
          <p:nvPr/>
        </p:nvCxnSpPr>
        <p:spPr>
          <a:xfrm>
            <a:off x="1427203" y="848736"/>
            <a:ext cx="5004640"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03371" y="2560296"/>
            <a:ext cx="1080095"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37975" y="4282917"/>
            <a:ext cx="3085527" cy="0"/>
          </a:xfrm>
          <a:prstGeom prst="line">
            <a:avLst/>
          </a:prstGeom>
          <a:ln w="76200" cmpd="sng">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9171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
                                        <p:tgtEl>
                                          <p:spTgt spid="7"/>
                                        </p:tgtEl>
                                      </p:cBhvr>
                                    </p:animEffect>
                                  </p:childTnLst>
                                </p:cTn>
                              </p:par>
                            </p:childTnLst>
                          </p:cTn>
                        </p:par>
                        <p:par>
                          <p:cTn id="26" fill="hold">
                            <p:stCondLst>
                              <p:cond delay="100"/>
                            </p:stCondLst>
                            <p:childTnLst>
                              <p:par>
                                <p:cTn id="27" presetID="22" presetClass="entr" presetSubtype="8" fill="hold" nodeType="afterEffect">
                                  <p:stCondLst>
                                    <p:cond delay="1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childTnLst>
                          </p:cTn>
                        </p:par>
                        <p:par>
                          <p:cTn id="30" fill="hold">
                            <p:stCondLst>
                              <p:cond delay="3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1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A. User-focused</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341368517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
            <a:ext cx="9144000" cy="1287512"/>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5" name="Rectangle 4"/>
          <p:cNvSpPr/>
          <p:nvPr/>
        </p:nvSpPr>
        <p:spPr>
          <a:xfrm>
            <a:off x="0" y="1287514"/>
            <a:ext cx="9144000" cy="1287512"/>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smtClean="0">
                <a:solidFill>
                  <a:schemeClr val="bg1"/>
                </a:solidFill>
                <a:latin typeface="Avenir Black"/>
                <a:cs typeface="Avenir Black"/>
              </a:rPr>
              <a:t>See why Evergreen is a very different place to learn.</a:t>
            </a:r>
            <a:endParaRPr lang="en-US" sz="2000" dirty="0">
              <a:solidFill>
                <a:schemeClr val="bg1"/>
              </a:solidFill>
              <a:latin typeface="Avenir Black"/>
              <a:cs typeface="Avenir Black"/>
            </a:endParaRPr>
          </a:p>
        </p:txBody>
      </p:sp>
      <p:sp>
        <p:nvSpPr>
          <p:cNvPr id="6" name="Rectangle 5"/>
          <p:cNvSpPr/>
          <p:nvPr/>
        </p:nvSpPr>
        <p:spPr>
          <a:xfrm>
            <a:off x="0" y="3862538"/>
            <a:ext cx="9144000" cy="1287512"/>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endParaRPr lang="en-US" sz="2000" dirty="0">
              <a:solidFill>
                <a:schemeClr val="bg1"/>
              </a:solidFill>
              <a:latin typeface="Avenir Black"/>
              <a:cs typeface="Avenir Black"/>
            </a:endParaRPr>
          </a:p>
        </p:txBody>
      </p:sp>
      <p:sp>
        <p:nvSpPr>
          <p:cNvPr id="7" name="Rectangle 6"/>
          <p:cNvSpPr/>
          <p:nvPr/>
        </p:nvSpPr>
        <p:spPr>
          <a:xfrm>
            <a:off x="0" y="2575026"/>
            <a:ext cx="9144000" cy="1287512"/>
          </a:xfrm>
          <a:prstGeom prst="rect">
            <a:avLst/>
          </a:prstGeom>
          <a:solidFill>
            <a:srgbClr val="0086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2000" dirty="0">
                <a:solidFill>
                  <a:schemeClr val="bg1"/>
                </a:solidFill>
                <a:latin typeface="Avenir Black"/>
                <a:cs typeface="Avenir Black"/>
              </a:rPr>
              <a:t>Get an education tailored to you.</a:t>
            </a:r>
          </a:p>
        </p:txBody>
      </p:sp>
      <p:sp>
        <p:nvSpPr>
          <p:cNvPr id="2" name="TextBox 1"/>
          <p:cNvSpPr txBox="1"/>
          <p:nvPr/>
        </p:nvSpPr>
        <p:spPr>
          <a:xfrm>
            <a:off x="7575550" y="1639957"/>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-38%</a:t>
            </a:r>
            <a:endParaRPr lang="en-US" sz="4000" dirty="0">
              <a:solidFill>
                <a:srgbClr val="FFFFFF"/>
              </a:solidFill>
              <a:latin typeface="Avenir Book"/>
              <a:cs typeface="Avenir Book"/>
            </a:endParaRPr>
          </a:p>
        </p:txBody>
      </p:sp>
      <p:sp>
        <p:nvSpPr>
          <p:cNvPr id="8" name="TextBox 7"/>
          <p:cNvSpPr txBox="1"/>
          <p:nvPr/>
        </p:nvSpPr>
        <p:spPr>
          <a:xfrm>
            <a:off x="7575550" y="28671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-40%</a:t>
            </a:r>
            <a:endParaRPr lang="en-US" sz="4000" dirty="0">
              <a:solidFill>
                <a:srgbClr val="FFFFFF"/>
              </a:solidFill>
              <a:latin typeface="Avenir Book"/>
              <a:cs typeface="Avenir Book"/>
            </a:endParaRPr>
          </a:p>
        </p:txBody>
      </p:sp>
      <p:sp>
        <p:nvSpPr>
          <p:cNvPr id="9" name="TextBox 8"/>
          <p:cNvSpPr txBox="1"/>
          <p:nvPr/>
        </p:nvSpPr>
        <p:spPr>
          <a:xfrm>
            <a:off x="7575550" y="4149864"/>
            <a:ext cx="1353183" cy="707886"/>
          </a:xfrm>
          <a:prstGeom prst="rect">
            <a:avLst/>
          </a:prstGeom>
          <a:noFill/>
        </p:spPr>
        <p:txBody>
          <a:bodyPr wrap="none" rtlCol="0">
            <a:spAutoFit/>
          </a:bodyPr>
          <a:lstStyle/>
          <a:p>
            <a:r>
              <a:rPr lang="en-US" sz="4000" dirty="0" smtClean="0">
                <a:solidFill>
                  <a:srgbClr val="FFFFFF"/>
                </a:solidFill>
                <a:latin typeface="Avenir Book"/>
                <a:cs typeface="Avenir Book"/>
              </a:rPr>
              <a:t>-56%</a:t>
            </a:r>
            <a:endParaRPr lang="en-US" sz="4000" dirty="0">
              <a:solidFill>
                <a:srgbClr val="FFFFFF"/>
              </a:solidFill>
              <a:latin typeface="Avenir Book"/>
              <a:cs typeface="Avenir Book"/>
            </a:endParaRPr>
          </a:p>
        </p:txBody>
      </p:sp>
      <p:sp>
        <p:nvSpPr>
          <p:cNvPr id="3" name="TextBox 2"/>
          <p:cNvSpPr txBox="1"/>
          <p:nvPr/>
        </p:nvSpPr>
        <p:spPr>
          <a:xfrm>
            <a:off x="457200" y="443703"/>
            <a:ext cx="6097469" cy="400110"/>
          </a:xfrm>
          <a:prstGeom prst="rect">
            <a:avLst/>
          </a:prstGeom>
          <a:noFill/>
        </p:spPr>
        <p:txBody>
          <a:bodyPr wrap="none" rtlCol="0">
            <a:spAutoFit/>
          </a:bodyPr>
          <a:lstStyle/>
          <a:p>
            <a:r>
              <a:rPr lang="en-US" sz="2000" dirty="0">
                <a:solidFill>
                  <a:schemeClr val="bg1"/>
                </a:solidFill>
                <a:latin typeface="Avenir Black"/>
                <a:cs typeface="Avenir Black"/>
              </a:rPr>
              <a:t>Experience your education the way you imagine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
        <p:nvSpPr>
          <p:cNvPr id="10" name="TextBox 9"/>
          <p:cNvSpPr txBox="1"/>
          <p:nvPr/>
        </p:nvSpPr>
        <p:spPr>
          <a:xfrm>
            <a:off x="469900" y="4306239"/>
            <a:ext cx="5474752" cy="400110"/>
          </a:xfrm>
          <a:prstGeom prst="rect">
            <a:avLst/>
          </a:prstGeom>
          <a:noFill/>
        </p:spPr>
        <p:txBody>
          <a:bodyPr wrap="none" rtlCol="0">
            <a:spAutoFit/>
          </a:bodyPr>
          <a:lstStyle/>
          <a:p>
            <a:r>
              <a:rPr lang="en-US" sz="2000" dirty="0">
                <a:solidFill>
                  <a:schemeClr val="bg1"/>
                </a:solidFill>
                <a:latin typeface="Avenir Black"/>
                <a:cs typeface="Avenir Black"/>
              </a:rPr>
              <a:t>Get the customized education you deserve</a:t>
            </a:r>
            <a:r>
              <a:rPr lang="en-US" sz="2000" dirty="0" smtClean="0">
                <a:solidFill>
                  <a:schemeClr val="bg1"/>
                </a:solidFill>
                <a:latin typeface="Avenir Black"/>
                <a:cs typeface="Avenir Black"/>
              </a:rPr>
              <a:t>.</a:t>
            </a:r>
            <a:endParaRPr lang="en-US" sz="2000" dirty="0">
              <a:solidFill>
                <a:schemeClr val="bg1"/>
              </a:solidFill>
              <a:latin typeface="Avenir Black"/>
              <a:cs typeface="Avenir Black"/>
            </a:endParaRPr>
          </a:p>
        </p:txBody>
      </p:sp>
    </p:spTree>
    <p:extLst>
      <p:ext uri="{BB962C8B-B14F-4D97-AF65-F5344CB8AC3E}">
        <p14:creationId xmlns:p14="http://schemas.microsoft.com/office/powerpoint/2010/main" val="3376076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 fill="hold"/>
                                        <p:tgtEl>
                                          <p:spTgt spid="2"/>
                                        </p:tgtEl>
                                        <p:attrNameLst>
                                          <p:attrName>ppt_w</p:attrName>
                                        </p:attrNameLst>
                                      </p:cBhvr>
                                      <p:tavLst>
                                        <p:tav tm="0">
                                          <p:val>
                                            <p:fltVal val="0"/>
                                          </p:val>
                                        </p:tav>
                                        <p:tav tm="100000">
                                          <p:val>
                                            <p:strVal val="#ppt_w"/>
                                          </p:val>
                                        </p:tav>
                                      </p:tavLst>
                                    </p:anim>
                                    <p:anim calcmode="lin" valueType="num">
                                      <p:cBhvr>
                                        <p:cTn id="18" dur="100" fill="hold"/>
                                        <p:tgtEl>
                                          <p:spTgt spid="2"/>
                                        </p:tgtEl>
                                        <p:attrNameLst>
                                          <p:attrName>ppt_h</p:attrName>
                                        </p:attrNameLst>
                                      </p:cBhvr>
                                      <p:tavLst>
                                        <p:tav tm="0">
                                          <p:val>
                                            <p:fltVal val="0"/>
                                          </p:val>
                                        </p:tav>
                                        <p:tav tm="100000">
                                          <p:val>
                                            <p:strVal val="#ppt_h"/>
                                          </p:val>
                                        </p:tav>
                                      </p:tavLst>
                                    </p:anim>
                                  </p:childTnLst>
                                </p:cTn>
                              </p:par>
                            </p:childTnLst>
                          </p:cTn>
                        </p:par>
                        <p:par>
                          <p:cTn id="19" fill="hold">
                            <p:stCondLst>
                              <p:cond delay="100"/>
                            </p:stCondLst>
                            <p:childTnLst>
                              <p:par>
                                <p:cTn id="20" presetID="23" presetClass="entr" presetSubtype="16" fill="hold" grpId="0" nodeType="afterEffect">
                                  <p:stCondLst>
                                    <p:cond delay="10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 fill="hold"/>
                                        <p:tgtEl>
                                          <p:spTgt spid="8"/>
                                        </p:tgtEl>
                                        <p:attrNameLst>
                                          <p:attrName>ppt_w</p:attrName>
                                        </p:attrNameLst>
                                      </p:cBhvr>
                                      <p:tavLst>
                                        <p:tav tm="0">
                                          <p:val>
                                            <p:fltVal val="0"/>
                                          </p:val>
                                        </p:tav>
                                        <p:tav tm="100000">
                                          <p:val>
                                            <p:strVal val="#ppt_w"/>
                                          </p:val>
                                        </p:tav>
                                      </p:tavLst>
                                    </p:anim>
                                    <p:anim calcmode="lin" valueType="num">
                                      <p:cBhvr>
                                        <p:cTn id="23" dur="100" fill="hold"/>
                                        <p:tgtEl>
                                          <p:spTgt spid="8"/>
                                        </p:tgtEl>
                                        <p:attrNameLst>
                                          <p:attrName>ppt_h</p:attrName>
                                        </p:attrNameLst>
                                      </p:cBhvr>
                                      <p:tavLst>
                                        <p:tav tm="0">
                                          <p:val>
                                            <p:fltVal val="0"/>
                                          </p:val>
                                        </p:tav>
                                        <p:tav tm="100000">
                                          <p:val>
                                            <p:strVal val="#ppt_h"/>
                                          </p:val>
                                        </p:tav>
                                      </p:tavLst>
                                    </p:anim>
                                  </p:childTnLst>
                                </p:cTn>
                              </p:par>
                            </p:childTnLst>
                          </p:cTn>
                        </p:par>
                        <p:par>
                          <p:cTn id="24" fill="hold">
                            <p:stCondLst>
                              <p:cond delay="300"/>
                            </p:stCondLst>
                            <p:childTnLst>
                              <p:par>
                                <p:cTn id="25" presetID="23" presetClass="entr" presetSubtype="16" fill="hold" grpId="0" nodeType="afterEffect">
                                  <p:stCondLst>
                                    <p:cond delay="10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 fill="hold"/>
                                        <p:tgtEl>
                                          <p:spTgt spid="9"/>
                                        </p:tgtEl>
                                        <p:attrNameLst>
                                          <p:attrName>ppt_w</p:attrName>
                                        </p:attrNameLst>
                                      </p:cBhvr>
                                      <p:tavLst>
                                        <p:tav tm="0">
                                          <p:val>
                                            <p:fltVal val="0"/>
                                          </p:val>
                                        </p:tav>
                                        <p:tav tm="100000">
                                          <p:val>
                                            <p:strVal val="#ppt_w"/>
                                          </p:val>
                                        </p:tav>
                                      </p:tavLst>
                                    </p:anim>
                                    <p:anim calcmode="lin" valueType="num">
                                      <p:cBhvr>
                                        <p:cTn id="28" dur="1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3"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B. Data-driven</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743792275"/>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5" name="Picture 4" descr="navig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2869870"/>
          </a:xfrm>
          <a:prstGeom prst="rect">
            <a:avLst/>
          </a:prstGeom>
        </p:spPr>
      </p:pic>
      <p:cxnSp>
        <p:nvCxnSpPr>
          <p:cNvPr id="9" name="Straight Arrow Connector 8"/>
          <p:cNvCxnSpPr/>
          <p:nvPr/>
        </p:nvCxnSpPr>
        <p:spPr>
          <a:xfrm flipH="1" flipV="1">
            <a:off x="4834885" y="754433"/>
            <a:ext cx="333224"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17" idx="0"/>
          </p:cNvCxnSpPr>
          <p:nvPr/>
        </p:nvCxnSpPr>
        <p:spPr>
          <a:xfrm flipV="1">
            <a:off x="5595641" y="754433"/>
            <a:ext cx="0"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6111194" y="754433"/>
            <a:ext cx="517059" cy="817299"/>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728331" y="1571732"/>
            <a:ext cx="3734620"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Links for prospective students</a:t>
            </a:r>
            <a:endParaRPr lang="en-US" sz="2000" dirty="0">
              <a:solidFill>
                <a:schemeClr val="bg1"/>
              </a:solidFill>
              <a:latin typeface="Avenir Book"/>
              <a:cs typeface="Avenir Book"/>
            </a:endParaRPr>
          </a:p>
        </p:txBody>
      </p:sp>
      <p:cxnSp>
        <p:nvCxnSpPr>
          <p:cNvPr id="19" name="Straight Arrow Connector 18"/>
          <p:cNvCxnSpPr/>
          <p:nvPr/>
        </p:nvCxnSpPr>
        <p:spPr>
          <a:xfrm flipV="1">
            <a:off x="3413970" y="1068781"/>
            <a:ext cx="314361" cy="1214888"/>
          </a:xfrm>
          <a:prstGeom prst="straightConnector1">
            <a:avLst/>
          </a:prstGeom>
          <a:ln>
            <a:solidFill>
              <a:srgbClr val="0086EE"/>
            </a:solidFill>
            <a:tailEnd type="arrow"/>
          </a:ln>
          <a:effectLst>
            <a:outerShdw blurRad="40000" dist="20000" dir="5400000" rotWithShape="0">
              <a:srgbClr val="492C5D">
                <a:alpha val="38000"/>
              </a:srgbClr>
            </a:outerShdw>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68172" y="228366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So where does this go?</a:t>
            </a:r>
            <a:endParaRPr lang="en-US" sz="2000" dirty="0">
              <a:solidFill>
                <a:schemeClr val="bg1"/>
              </a:solidFill>
              <a:latin typeface="Avenir Book"/>
              <a:cs typeface="Avenir Book"/>
            </a:endParaRPr>
          </a:p>
        </p:txBody>
      </p:sp>
      <p:pic>
        <p:nvPicPr>
          <p:cNvPr id="22" name="Picture 21" descr="admiss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1" y="2869870"/>
            <a:ext cx="9147911" cy="7977621"/>
          </a:xfrm>
          <a:prstGeom prst="rect">
            <a:avLst/>
          </a:prstGeom>
        </p:spPr>
      </p:pic>
      <p:sp>
        <p:nvSpPr>
          <p:cNvPr id="28" name="Rectangle 27"/>
          <p:cNvSpPr/>
          <p:nvPr/>
        </p:nvSpPr>
        <p:spPr>
          <a:xfrm>
            <a:off x="234135" y="1122099"/>
            <a:ext cx="3043022" cy="509244"/>
          </a:xfrm>
          <a:prstGeom prst="rect">
            <a:avLst/>
          </a:prstGeom>
          <a:solidFill>
            <a:srgbClr val="0086EE"/>
          </a:solidFill>
          <a:ln>
            <a:noFill/>
          </a:ln>
          <a:effectLst>
            <a:outerShdw blurRad="50800" dist="38100" dir="2700000" algn="tl" rotWithShape="0">
              <a:srgbClr val="492C5D">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FFFF"/>
                </a:solidFill>
                <a:latin typeface="Avenir Book"/>
                <a:cs typeface="Avenir Book"/>
              </a:rPr>
              <a:t>How much does it cost?</a:t>
            </a:r>
            <a:endParaRPr lang="en-US" sz="2000" dirty="0">
              <a:solidFill>
                <a:schemeClr val="bg1"/>
              </a:solidFill>
              <a:latin typeface="Avenir Book"/>
              <a:cs typeface="Avenir Book"/>
            </a:endParaRPr>
          </a:p>
        </p:txBody>
      </p:sp>
    </p:spTree>
    <p:extLst>
      <p:ext uri="{BB962C8B-B14F-4D97-AF65-F5344CB8AC3E}">
        <p14:creationId xmlns:p14="http://schemas.microsoft.com/office/powerpoint/2010/main" val="188512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 fill="hold"/>
                                        <p:tgtEl>
                                          <p:spTgt spid="28"/>
                                        </p:tgtEl>
                                        <p:attrNameLst>
                                          <p:attrName>ppt_w</p:attrName>
                                        </p:attrNameLst>
                                      </p:cBhvr>
                                      <p:tavLst>
                                        <p:tav tm="0">
                                          <p:val>
                                            <p:fltVal val="0"/>
                                          </p:val>
                                        </p:tav>
                                        <p:tav tm="100000">
                                          <p:val>
                                            <p:strVal val="#ppt_w"/>
                                          </p:val>
                                        </p:tav>
                                      </p:tavLst>
                                    </p:anim>
                                    <p:anim calcmode="lin" valueType="num">
                                      <p:cBhvr>
                                        <p:cTn id="8" dur="1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 fill="hold"/>
                                        <p:tgtEl>
                                          <p:spTgt spid="9"/>
                                        </p:tgtEl>
                                        <p:attrNameLst>
                                          <p:attrName>ppt_w</p:attrName>
                                        </p:attrNameLst>
                                      </p:cBhvr>
                                      <p:tavLst>
                                        <p:tav tm="0">
                                          <p:val>
                                            <p:fltVal val="0"/>
                                          </p:val>
                                        </p:tav>
                                        <p:tav tm="100000">
                                          <p:val>
                                            <p:strVal val="#ppt_w"/>
                                          </p:val>
                                        </p:tav>
                                      </p:tavLst>
                                    </p:anim>
                                    <p:anim calcmode="lin" valueType="num">
                                      <p:cBhvr>
                                        <p:cTn id="14" dur="100" fill="hold"/>
                                        <p:tgtEl>
                                          <p:spTgt spid="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100" fill="hold"/>
                                        <p:tgtEl>
                                          <p:spTgt spid="10"/>
                                        </p:tgtEl>
                                        <p:attrNameLst>
                                          <p:attrName>ppt_w</p:attrName>
                                        </p:attrNameLst>
                                      </p:cBhvr>
                                      <p:tavLst>
                                        <p:tav tm="0">
                                          <p:val>
                                            <p:fltVal val="0"/>
                                          </p:val>
                                        </p:tav>
                                        <p:tav tm="100000">
                                          <p:val>
                                            <p:strVal val="#ppt_w"/>
                                          </p:val>
                                        </p:tav>
                                      </p:tavLst>
                                    </p:anim>
                                    <p:anim calcmode="lin" valueType="num">
                                      <p:cBhvr>
                                        <p:cTn id="18" dur="100" fill="hold"/>
                                        <p:tgtEl>
                                          <p:spTgt spid="1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 fill="hold"/>
                                        <p:tgtEl>
                                          <p:spTgt spid="13"/>
                                        </p:tgtEl>
                                        <p:attrNameLst>
                                          <p:attrName>ppt_w</p:attrName>
                                        </p:attrNameLst>
                                      </p:cBhvr>
                                      <p:tavLst>
                                        <p:tav tm="0">
                                          <p:val>
                                            <p:fltVal val="0"/>
                                          </p:val>
                                        </p:tav>
                                        <p:tav tm="100000">
                                          <p:val>
                                            <p:strVal val="#ppt_w"/>
                                          </p:val>
                                        </p:tav>
                                      </p:tavLst>
                                    </p:anim>
                                    <p:anim calcmode="lin" valueType="num">
                                      <p:cBhvr>
                                        <p:cTn id="22" dur="100" fill="hold"/>
                                        <p:tgtEl>
                                          <p:spTgt spid="13"/>
                                        </p:tgtEl>
                                        <p:attrNameLst>
                                          <p:attrName>ppt_h</p:attrName>
                                        </p:attrNameLst>
                                      </p:cBhvr>
                                      <p:tavLst>
                                        <p:tav tm="0">
                                          <p:val>
                                            <p:fltVal val="0"/>
                                          </p:val>
                                        </p:tav>
                                        <p:tav tm="100000">
                                          <p:val>
                                            <p:strVal val="#ppt_h"/>
                                          </p:val>
                                        </p:tav>
                                      </p:tavLst>
                                    </p:anim>
                                  </p:childTnLst>
                                </p:cTn>
                              </p:par>
                            </p:childTnLst>
                          </p:cTn>
                        </p:par>
                        <p:par>
                          <p:cTn id="23" fill="hold">
                            <p:stCondLst>
                              <p:cond delay="100"/>
                            </p:stCondLst>
                            <p:childTnLst>
                              <p:par>
                                <p:cTn id="24" presetID="2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100" fill="hold"/>
                                        <p:tgtEl>
                                          <p:spTgt spid="17"/>
                                        </p:tgtEl>
                                        <p:attrNameLst>
                                          <p:attrName>ppt_w</p:attrName>
                                        </p:attrNameLst>
                                      </p:cBhvr>
                                      <p:tavLst>
                                        <p:tav tm="0">
                                          <p:val>
                                            <p:fltVal val="0"/>
                                          </p:val>
                                        </p:tav>
                                        <p:tav tm="100000">
                                          <p:val>
                                            <p:strVal val="#ppt_w"/>
                                          </p:val>
                                        </p:tav>
                                      </p:tavLst>
                                    </p:anim>
                                    <p:anim calcmode="lin" valueType="num">
                                      <p:cBhvr>
                                        <p:cTn id="27" dur="100" fill="hold"/>
                                        <p:tgtEl>
                                          <p:spTgt spid="17"/>
                                        </p:tgtEl>
                                        <p:attrNameLst>
                                          <p:attrName>ppt_h</p:attrName>
                                        </p:attrNameLst>
                                      </p:cBhvr>
                                      <p:tavLst>
                                        <p:tav tm="0">
                                          <p:val>
                                            <p:fltVal val="0"/>
                                          </p:val>
                                        </p:tav>
                                        <p:tav tm="100000">
                                          <p:val>
                                            <p:strVal val="#ppt_h"/>
                                          </p:val>
                                        </p:tav>
                                      </p:tavLst>
                                    </p:anim>
                                  </p:childTnLst>
                                </p:cTn>
                              </p:par>
                            </p:childTnLst>
                          </p:cTn>
                        </p:par>
                        <p:par>
                          <p:cTn id="28" fill="hold">
                            <p:stCondLst>
                              <p:cond delay="200"/>
                            </p:stCondLst>
                            <p:childTnLst>
                              <p:par>
                                <p:cTn id="29" presetID="23" presetClass="entr" presetSubtype="16" fill="hold" nodeType="afterEffect">
                                  <p:stCondLst>
                                    <p:cond delay="10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 fill="hold"/>
                                        <p:tgtEl>
                                          <p:spTgt spid="19"/>
                                        </p:tgtEl>
                                        <p:attrNameLst>
                                          <p:attrName>ppt_w</p:attrName>
                                        </p:attrNameLst>
                                      </p:cBhvr>
                                      <p:tavLst>
                                        <p:tav tm="0">
                                          <p:val>
                                            <p:fltVal val="0"/>
                                          </p:val>
                                        </p:tav>
                                        <p:tav tm="100000">
                                          <p:val>
                                            <p:strVal val="#ppt_w"/>
                                          </p:val>
                                        </p:tav>
                                      </p:tavLst>
                                    </p:anim>
                                    <p:anim calcmode="lin" valueType="num">
                                      <p:cBhvr>
                                        <p:cTn id="32" dur="100" fill="hold"/>
                                        <p:tgtEl>
                                          <p:spTgt spid="19"/>
                                        </p:tgtEl>
                                        <p:attrNameLst>
                                          <p:attrName>ppt_h</p:attrName>
                                        </p:attrNameLst>
                                      </p:cBhvr>
                                      <p:tavLst>
                                        <p:tav tm="0">
                                          <p:val>
                                            <p:fltVal val="0"/>
                                          </p:val>
                                        </p:tav>
                                        <p:tav tm="100000">
                                          <p:val>
                                            <p:strVal val="#ppt_h"/>
                                          </p:val>
                                        </p:tav>
                                      </p:tavLst>
                                    </p:anim>
                                  </p:childTnLst>
                                </p:cTn>
                              </p:par>
                            </p:childTnLst>
                          </p:cTn>
                        </p:par>
                        <p:par>
                          <p:cTn id="33" fill="hold">
                            <p:stCondLst>
                              <p:cond delay="1300"/>
                            </p:stCondLst>
                            <p:childTnLst>
                              <p:par>
                                <p:cTn id="34" presetID="2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 fill="hold"/>
                                        <p:tgtEl>
                                          <p:spTgt spid="18"/>
                                        </p:tgtEl>
                                        <p:attrNameLst>
                                          <p:attrName>ppt_w</p:attrName>
                                        </p:attrNameLst>
                                      </p:cBhvr>
                                      <p:tavLst>
                                        <p:tav tm="0">
                                          <p:val>
                                            <p:fltVal val="0"/>
                                          </p:val>
                                        </p:tav>
                                        <p:tav tm="100000">
                                          <p:val>
                                            <p:strVal val="#ppt_w"/>
                                          </p:val>
                                        </p:tav>
                                      </p:tavLst>
                                    </p:anim>
                                    <p:anim calcmode="lin" valueType="num">
                                      <p:cBhvr>
                                        <p:cTn id="37" dur="1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cuzzi by Risto Kuulasma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4664"/>
            <a:ext cx="9144000" cy="6093619"/>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smtClean="0">
                <a:solidFill>
                  <a:srgbClr val="FFFFFF"/>
                </a:solidFill>
                <a:latin typeface="Avenir Light"/>
                <a:cs typeface="Avenir Light"/>
              </a:rPr>
              <a:t>Risto</a:t>
            </a:r>
            <a:r>
              <a:rPr lang="en-US" sz="800" dirty="0" smtClean="0">
                <a:solidFill>
                  <a:srgbClr val="FFFFFF"/>
                </a:solidFill>
                <a:latin typeface="Avenir Light"/>
                <a:cs typeface="Avenir Light"/>
              </a:rPr>
              <a:t> </a:t>
            </a:r>
            <a:r>
              <a:rPr lang="en-US" sz="800" dirty="0" err="1" smtClean="0">
                <a:solidFill>
                  <a:srgbClr val="FFFFFF"/>
                </a:solidFill>
                <a:latin typeface="Avenir Light"/>
                <a:cs typeface="Avenir Light"/>
              </a:rPr>
              <a:t>Kuulasmaa</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18535749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C. Simplified</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44043092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86EE"/>
        </a:solidFill>
        <a:effectLst/>
      </p:bgPr>
    </p:bg>
    <p:spTree>
      <p:nvGrpSpPr>
        <p:cNvPr id="1" name=""/>
        <p:cNvGrpSpPr/>
        <p:nvPr/>
      </p:nvGrpSpPr>
      <p:grpSpPr>
        <a:xfrm>
          <a:off x="0" y="0"/>
          <a:ext cx="0" cy="0"/>
          <a:chOff x="0" y="0"/>
          <a:chExt cx="0" cy="0"/>
        </a:xfrm>
      </p:grpSpPr>
      <p:pic>
        <p:nvPicPr>
          <p:cNvPr id="5" name="Picture 4" descr="admiss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983" y="0"/>
            <a:ext cx="5898034" cy="5143500"/>
          </a:xfrm>
          <a:prstGeom prst="rect">
            <a:avLst/>
          </a:prstGeom>
        </p:spPr>
      </p:pic>
      <p:pic>
        <p:nvPicPr>
          <p:cNvPr id="6" name="Picture 5" descr="Under-Construction-by-Nicolas-Raymond---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428" y="0"/>
            <a:ext cx="7290000" cy="51435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Sign by Nicolas Raymond</a:t>
            </a:r>
            <a:endParaRPr lang="en-US" sz="800" dirty="0">
              <a:solidFill>
                <a:srgbClr val="FFFFFF"/>
              </a:solidFill>
              <a:latin typeface="Avenir Light"/>
              <a:cs typeface="Avenir Light"/>
            </a:endParaRPr>
          </a:p>
        </p:txBody>
      </p:sp>
    </p:spTree>
    <p:extLst>
      <p:ext uri="{BB962C8B-B14F-4D97-AF65-F5344CB8AC3E}">
        <p14:creationId xmlns:p14="http://schemas.microsoft.com/office/powerpoint/2010/main" val="3044377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30" fill="hold">
                                          <p:stCondLst>
                                            <p:cond delay="0"/>
                                          </p:stCondLst>
                                        </p:cTn>
                                        <p:tgtEl>
                                          <p:spTgt spid="6"/>
                                        </p:tgtEl>
                                        <p:attrNameLst>
                                          <p:attrName>r</p:attrName>
                                        </p:attrNameLst>
                                      </p:cBhvr>
                                    </p:animRot>
                                    <p:animRot by="-240000">
                                      <p:cBhvr>
                                        <p:cTn id="7" dur="60" fill="hold">
                                          <p:stCondLst>
                                            <p:cond delay="60"/>
                                          </p:stCondLst>
                                        </p:cTn>
                                        <p:tgtEl>
                                          <p:spTgt spid="6"/>
                                        </p:tgtEl>
                                        <p:attrNameLst>
                                          <p:attrName>r</p:attrName>
                                        </p:attrNameLst>
                                      </p:cBhvr>
                                    </p:animRot>
                                    <p:animRot by="240000">
                                      <p:cBhvr>
                                        <p:cTn id="8" dur="60" fill="hold">
                                          <p:stCondLst>
                                            <p:cond delay="120"/>
                                          </p:stCondLst>
                                        </p:cTn>
                                        <p:tgtEl>
                                          <p:spTgt spid="6"/>
                                        </p:tgtEl>
                                        <p:attrNameLst>
                                          <p:attrName>r</p:attrName>
                                        </p:attrNameLst>
                                      </p:cBhvr>
                                    </p:animRot>
                                    <p:animRot by="-240000">
                                      <p:cBhvr>
                                        <p:cTn id="9" dur="60" fill="hold">
                                          <p:stCondLst>
                                            <p:cond delay="180"/>
                                          </p:stCondLst>
                                        </p:cTn>
                                        <p:tgtEl>
                                          <p:spTgt spid="6"/>
                                        </p:tgtEl>
                                        <p:attrNameLst>
                                          <p:attrName>r</p:attrName>
                                        </p:attrNameLst>
                                      </p:cBhvr>
                                    </p:animRot>
                                    <p:animRot by="120000">
                                      <p:cBhvr>
                                        <p:cTn id="10" dur="60" fill="hold">
                                          <p:stCondLst>
                                            <p:cond delay="240"/>
                                          </p:stCondLst>
                                        </p:cTn>
                                        <p:tgtEl>
                                          <p:spTgt spid="6"/>
                                        </p:tgtEl>
                                        <p:attrNameLst>
                                          <p:attrName>r</p:attrName>
                                        </p:attrNameLst>
                                      </p:cBhvr>
                                    </p:animRot>
                                  </p:childTnLst>
                                </p:cTn>
                              </p:par>
                            </p:childTnLst>
                          </p:cTn>
                        </p:par>
                        <p:par>
                          <p:cTn id="11" fill="hold">
                            <p:stCondLst>
                              <p:cond delay="300"/>
                            </p:stCondLst>
                            <p:childTnLst>
                              <p:par>
                                <p:cTn id="12" presetID="8" presetClass="emph" presetSubtype="0" fill="hold" nodeType="afterEffect">
                                  <p:stCondLst>
                                    <p:cond delay="0"/>
                                  </p:stCondLst>
                                  <p:childTnLst>
                                    <p:animRot by="5400000">
                                      <p:cBhvr>
                                        <p:cTn id="13" dur="500" fill="hold"/>
                                        <p:tgtEl>
                                          <p:spTgt spid="6"/>
                                        </p:tgtEl>
                                        <p:attrNameLst>
                                          <p:attrName>r</p:attrName>
                                        </p:attrNameLst>
                                      </p:cBhvr>
                                    </p:animRot>
                                  </p:childTnLst>
                                </p:cTn>
                              </p:par>
                              <p:par>
                                <p:cTn id="14" presetID="2" presetClass="exit" presetSubtype="4" fill="hold" nodeType="withEffect">
                                  <p:stCondLst>
                                    <p:cond delay="0"/>
                                  </p:stCondLst>
                                  <p:childTnLst>
                                    <p:anim calcmode="lin" valueType="num">
                                      <p:cBhvr additive="base">
                                        <p:cTn id="15" dur="500"/>
                                        <p:tgtEl>
                                          <p:spTgt spid="6"/>
                                        </p:tgtEl>
                                        <p:attrNameLst>
                                          <p:attrName>ppt_x</p:attrName>
                                        </p:attrNameLst>
                                      </p:cBhvr>
                                      <p:tavLst>
                                        <p:tav tm="0">
                                          <p:val>
                                            <p:strVal val="ppt_x"/>
                                          </p:val>
                                        </p:tav>
                                        <p:tav tm="100000">
                                          <p:val>
                                            <p:strVal val="ppt_x"/>
                                          </p:val>
                                        </p:tav>
                                      </p:tavLst>
                                    </p:anim>
                                    <p:anim calcmode="lin" valueType="num">
                                      <p:cBhvr additive="base">
                                        <p:cTn id="16" dur="500"/>
                                        <p:tgtEl>
                                          <p:spTgt spid="6"/>
                                        </p:tgtEl>
                                        <p:attrNameLst>
                                          <p:attrName>ppt_y</p:attrName>
                                        </p:attrNameLst>
                                      </p:cBhvr>
                                      <p:tavLst>
                                        <p:tav tm="0">
                                          <p:val>
                                            <p:strVal val="ppt_y"/>
                                          </p:val>
                                        </p:tav>
                                        <p:tav tm="100000">
                                          <p:val>
                                            <p:strVal val="1+ppt_h/2"/>
                                          </p:val>
                                        </p:tav>
                                      </p:tavLst>
                                    </p:anim>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pic>
        <p:nvPicPr>
          <p:cNvPr id="2" name="Picture 1" descr="about-header-ol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3" name="Picture 2" descr="about-header-ne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1733"/>
            <a:ext cx="9144000" cy="4720035"/>
          </a:xfrm>
          <a:prstGeom prst="rect">
            <a:avLst/>
          </a:prstGeom>
        </p:spPr>
      </p:pic>
      <p:pic>
        <p:nvPicPr>
          <p:cNvPr id="4" name="Picture 3" descr="about-newe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1733"/>
            <a:ext cx="9144000" cy="5219700"/>
          </a:xfrm>
          <a:prstGeom prst="rect">
            <a:avLst/>
          </a:prstGeom>
        </p:spPr>
      </p:pic>
    </p:spTree>
    <p:extLst>
      <p:ext uri="{BB962C8B-B14F-4D97-AF65-F5344CB8AC3E}">
        <p14:creationId xmlns:p14="http://schemas.microsoft.com/office/powerpoint/2010/main" val="4225044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9600" dirty="0" smtClean="0">
                <a:solidFill>
                  <a:srgbClr val="FFFFFF"/>
                </a:solidFill>
                <a:latin typeface="Avenir Black"/>
                <a:cs typeface="Avenir Black"/>
              </a:rPr>
              <a:t>D. Iterative</a:t>
            </a:r>
            <a:endParaRPr lang="en-US" sz="9600" dirty="0">
              <a:solidFill>
                <a:srgbClr val="FFFFFF"/>
              </a:solidFill>
              <a:latin typeface="Avenir Black"/>
              <a:cs typeface="Avenir Black"/>
            </a:endParaRPr>
          </a:p>
        </p:txBody>
      </p:sp>
      <p:sp>
        <p:nvSpPr>
          <p:cNvPr id="3" name="TextBox 2"/>
          <p:cNvSpPr txBox="1"/>
          <p:nvPr/>
        </p:nvSpPr>
        <p:spPr>
          <a:xfrm>
            <a:off x="457200" y="613780"/>
            <a:ext cx="2435537" cy="400110"/>
          </a:xfrm>
          <a:prstGeom prst="rect">
            <a:avLst/>
          </a:prstGeom>
          <a:noFill/>
        </p:spPr>
        <p:txBody>
          <a:bodyPr wrap="none" rtlCol="0">
            <a:spAutoFit/>
          </a:bodyPr>
          <a:lstStyle/>
          <a:p>
            <a:r>
              <a:rPr lang="en-US" sz="2000" i="1" dirty="0" smtClean="0">
                <a:solidFill>
                  <a:srgbClr val="FFFFFF"/>
                </a:solidFill>
                <a:latin typeface="Chaparral Pro"/>
                <a:cs typeface="Chaparral Pro"/>
              </a:rPr>
              <a:t>Evergreen’s Core Value</a:t>
            </a:r>
            <a:endParaRPr lang="en-US" sz="2000" i="1" dirty="0">
              <a:solidFill>
                <a:srgbClr val="FFFFFF"/>
              </a:solidFill>
              <a:latin typeface="Chaparral Pro"/>
              <a:cs typeface="Chaparral Pro"/>
            </a:endParaRPr>
          </a:p>
        </p:txBody>
      </p:sp>
    </p:spTree>
    <p:extLst>
      <p:ext uri="{BB962C8B-B14F-4D97-AF65-F5344CB8AC3E}">
        <p14:creationId xmlns:p14="http://schemas.microsoft.com/office/powerpoint/2010/main" val="228046244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686800" cy="2763830"/>
          </a:xfrm>
        </p:spPr>
        <p:txBody>
          <a:bodyPr>
            <a:noAutofit/>
          </a:bodyPr>
          <a:lstStyle/>
          <a:p>
            <a:pPr algn="l"/>
            <a:r>
              <a:rPr lang="en-US" sz="8000" dirty="0" smtClean="0">
                <a:solidFill>
                  <a:srgbClr val="FFFFFF"/>
                </a:solidFill>
                <a:latin typeface="Avenir Black"/>
                <a:cs typeface="Avenir Black"/>
              </a:rPr>
              <a:t>3. Communicate Your Core Values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04559411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or's Well by Bill You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10362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Bill Young</a:t>
            </a:r>
            <a:endParaRPr lang="en-US" sz="800" dirty="0">
              <a:latin typeface="Avenir Light"/>
              <a:cs typeface="Avenir Light"/>
            </a:endParaRPr>
          </a:p>
        </p:txBody>
      </p:sp>
    </p:spTree>
    <p:extLst>
      <p:ext uri="{BB962C8B-B14F-4D97-AF65-F5344CB8AC3E}">
        <p14:creationId xmlns:p14="http://schemas.microsoft.com/office/powerpoint/2010/main" val="214360755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6858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latin typeface="Avenir Light"/>
                <a:cs typeface="Avenir Light"/>
              </a:rPr>
              <a:t>Photo by </a:t>
            </a:r>
            <a:r>
              <a:rPr lang="en-US" sz="800" dirty="0" err="1" smtClean="0">
                <a:latin typeface="Avenir Light"/>
                <a:cs typeface="Avenir Light"/>
              </a:rPr>
              <a:t>belgiancholate</a:t>
            </a:r>
            <a:endParaRPr lang="en-US" sz="800" dirty="0">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good for the user?</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56986846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eworks by Pic Basemen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Pic Basement</a:t>
            </a:r>
            <a:endParaRPr lang="en-US" sz="800" dirty="0">
              <a:solidFill>
                <a:srgbClr val="FFFFFF"/>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Can we expect good results?</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293496878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en Franklin by Andrew Mal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951"/>
            <a:ext cx="9144000" cy="6095031"/>
          </a:xfrm>
          <a:prstGeom prst="rect">
            <a:avLst/>
          </a:prstGeom>
        </p:spPr>
      </p:pic>
      <p:sp>
        <p:nvSpPr>
          <p:cNvPr id="4" name="TextBox 3"/>
          <p:cNvSpPr txBox="1"/>
          <p:nvPr/>
        </p:nvSpPr>
        <p:spPr>
          <a:xfrm>
            <a:off x="8772290" y="3008724"/>
            <a:ext cx="307777" cy="1997199"/>
          </a:xfrm>
          <a:prstGeom prst="rect">
            <a:avLst/>
          </a:prstGeom>
          <a:noFill/>
        </p:spPr>
        <p:txBody>
          <a:bodyPr vert="vert270" wrap="square" rtlCol="0">
            <a:spAutoFit/>
          </a:bodyPr>
          <a:lstStyle/>
          <a:p>
            <a:r>
              <a:rPr lang="en-US" sz="800" dirty="0" smtClean="0">
                <a:solidFill>
                  <a:schemeClr val="bg1"/>
                </a:solidFill>
                <a:latin typeface="Avenir Light"/>
                <a:cs typeface="Avenir Light"/>
              </a:rPr>
              <a:t>Photo by Andrew Malone</a:t>
            </a:r>
            <a:endParaRPr lang="en-US" sz="800" dirty="0">
              <a:solidFill>
                <a:schemeClr val="bg1"/>
              </a:solidFill>
              <a:latin typeface="Avenir Light"/>
              <a:cs typeface="Avenir Light"/>
            </a:endParaRPr>
          </a:p>
        </p:txBody>
      </p:sp>
      <p:sp>
        <p:nvSpPr>
          <p:cNvPr id="5"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just the right info?</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612227178"/>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triotism by Zach Dischn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7807"/>
            <a:ext cx="9144000" cy="6096000"/>
          </a:xfrm>
          <a:prstGeom prst="rect">
            <a:avLst/>
          </a:prstGeom>
        </p:spPr>
      </p:pic>
      <p:sp>
        <p:nvSpPr>
          <p:cNvPr id="3" name="TextBox 2"/>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Zach </a:t>
            </a:r>
            <a:r>
              <a:rPr lang="en-US" sz="800" dirty="0" err="1" smtClean="0">
                <a:solidFill>
                  <a:srgbClr val="FFFFFF"/>
                </a:solidFill>
                <a:latin typeface="Avenir Light"/>
                <a:cs typeface="Avenir Light"/>
              </a:rPr>
              <a:t>Dischner</a:t>
            </a:r>
            <a:endParaRPr lang="en-US" sz="800" dirty="0">
              <a:solidFill>
                <a:srgbClr val="FFFFFF"/>
              </a:solidFill>
              <a:latin typeface="Avenir Light"/>
              <a:cs typeface="Avenir Light"/>
            </a:endParaRPr>
          </a:p>
        </p:txBody>
      </p:sp>
      <p:sp>
        <p:nvSpPr>
          <p:cNvPr id="4" name="Title 3"/>
          <p:cNvSpPr txBox="1">
            <a:spLocks/>
          </p:cNvSpPr>
          <p:nvPr/>
        </p:nvSpPr>
        <p:spPr>
          <a:xfrm>
            <a:off x="457200" y="1189835"/>
            <a:ext cx="8229600" cy="276383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8000" dirty="0" smtClean="0">
                <a:solidFill>
                  <a:srgbClr val="FFFFFF"/>
                </a:solidFill>
                <a:latin typeface="Avenir Black"/>
                <a:cs typeface="Avenir Black"/>
              </a:rPr>
              <a:t>Is it better than what we have?</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145432245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er by Warrick Bay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0264"/>
            <a:ext cx="9155646" cy="6103764"/>
          </a:xfrm>
          <a:prstGeom prst="rect">
            <a:avLst/>
          </a:prstGeom>
        </p:spPr>
      </p:pic>
      <p:sp>
        <p:nvSpPr>
          <p:cNvPr id="5" name="Oval Callout 4"/>
          <p:cNvSpPr/>
          <p:nvPr/>
        </p:nvSpPr>
        <p:spPr>
          <a:xfrm flipH="1">
            <a:off x="540701" y="591262"/>
            <a:ext cx="1986767" cy="1307394"/>
          </a:xfrm>
          <a:prstGeom prst="wedgeEllipseCallout">
            <a:avLst>
              <a:gd name="adj1" fmla="val -80326"/>
              <a:gd name="adj2" fmla="val 6538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6" name="TextBox 5"/>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000000"/>
                </a:solidFill>
                <a:latin typeface="Avenir Light"/>
                <a:cs typeface="Avenir Light"/>
              </a:rPr>
              <a:t>Photo by Warrick </a:t>
            </a:r>
            <a:r>
              <a:rPr lang="en-US" sz="800" dirty="0" err="1" smtClean="0">
                <a:solidFill>
                  <a:srgbClr val="000000"/>
                </a:solidFill>
                <a:latin typeface="Avenir Light"/>
                <a:cs typeface="Avenir Light"/>
              </a:rPr>
              <a:t>Bayman</a:t>
            </a:r>
            <a:endParaRPr lang="en-US" sz="800" dirty="0">
              <a:solidFill>
                <a:srgbClr val="000000"/>
              </a:solidFill>
              <a:latin typeface="Avenir Light"/>
              <a:cs typeface="Avenir Light"/>
            </a:endParaRPr>
          </a:p>
        </p:txBody>
      </p:sp>
    </p:spTree>
    <p:extLst>
      <p:ext uri="{BB962C8B-B14F-4D97-AF65-F5344CB8AC3E}">
        <p14:creationId xmlns:p14="http://schemas.microsoft.com/office/powerpoint/2010/main" val="20214854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strVal val="#ppt_w*0.70"/>
                                          </p:val>
                                        </p:tav>
                                        <p:tav tm="100000">
                                          <p:val>
                                            <p:strVal val="#ppt_w"/>
                                          </p:val>
                                        </p:tav>
                                      </p:tavLst>
                                    </p:anim>
                                    <p:anim calcmode="lin" valueType="num">
                                      <p:cBhvr>
                                        <p:cTn id="8" dur="100" fill="hold"/>
                                        <p:tgtEl>
                                          <p:spTgt spid="5"/>
                                        </p:tgtEl>
                                        <p:attrNameLst>
                                          <p:attrName>ppt_h</p:attrName>
                                        </p:attrNameLst>
                                      </p:cBhvr>
                                      <p:tavLst>
                                        <p:tav tm="0">
                                          <p:val>
                                            <p:strVal val="#ppt_h"/>
                                          </p:val>
                                        </p:tav>
                                        <p:tav tm="100000">
                                          <p:val>
                                            <p:strVal val="#ppt_h"/>
                                          </p:val>
                                        </p:tav>
                                      </p:tavLst>
                                    </p:anim>
                                    <p:animEffect transition="in" filter="fade">
                                      <p:cBhvr>
                                        <p:cTn id="9" dur="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merican Bald Eagle by belgianchocolat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8950"/>
            <a:ext cx="4580466" cy="3435350"/>
          </a:xfrm>
          <a:prstGeom prst="rect">
            <a:avLst/>
          </a:prstGeom>
        </p:spPr>
      </p:pic>
      <p:pic>
        <p:nvPicPr>
          <p:cNvPr id="2" name="Picture 1" descr="Patriotism by Zach Disch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2263199"/>
            <a:ext cx="4724400" cy="3149600"/>
          </a:xfrm>
          <a:prstGeom prst="rect">
            <a:avLst/>
          </a:prstGeom>
        </p:spPr>
      </p:pic>
      <p:pic>
        <p:nvPicPr>
          <p:cNvPr id="6" name="Picture 5" descr="Fireworks by Pic Basemen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700134"/>
            <a:ext cx="4724400" cy="3149600"/>
          </a:xfrm>
          <a:prstGeom prst="rect">
            <a:avLst/>
          </a:prstGeom>
        </p:spPr>
      </p:pic>
      <p:pic>
        <p:nvPicPr>
          <p:cNvPr id="4" name="Picture 3" descr="Ben Franklin by Andrew Malon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49" y="2449466"/>
            <a:ext cx="4565649" cy="3043283"/>
          </a:xfrm>
          <a:prstGeom prst="rect">
            <a:avLst/>
          </a:prstGeom>
        </p:spPr>
      </p:pic>
    </p:spTree>
    <p:extLst>
      <p:ext uri="{BB962C8B-B14F-4D97-AF65-F5344CB8AC3E}">
        <p14:creationId xmlns:p14="http://schemas.microsoft.com/office/powerpoint/2010/main" val="229755671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64933A"/>
        </a:solidFill>
        <a:effectLst/>
      </p:bgPr>
    </p:bg>
    <p:spTree>
      <p:nvGrpSpPr>
        <p:cNvPr id="1" name=""/>
        <p:cNvGrpSpPr/>
        <p:nvPr/>
      </p:nvGrpSpPr>
      <p:grpSpPr>
        <a:xfrm>
          <a:off x="0" y="0"/>
          <a:ext cx="0" cy="0"/>
          <a:chOff x="0" y="0"/>
          <a:chExt cx="0" cy="0"/>
        </a:xfrm>
      </p:grpSpPr>
      <p:sp>
        <p:nvSpPr>
          <p:cNvPr id="6" name="Rectangle 5"/>
          <p:cNvSpPr/>
          <p:nvPr/>
        </p:nvSpPr>
        <p:spPr>
          <a:xfrm>
            <a:off x="0" y="3426381"/>
            <a:ext cx="9144000" cy="1717119"/>
          </a:xfrm>
          <a:prstGeom prst="rect">
            <a:avLst/>
          </a:prstGeom>
          <a:solidFill>
            <a:srgbClr val="492C5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3. Communicate</a:t>
            </a:r>
            <a:endParaRPr lang="en-US" sz="5400" dirty="0">
              <a:solidFill>
                <a:schemeClr val="bg1"/>
              </a:solidFill>
              <a:latin typeface="Avenir Black"/>
              <a:cs typeface="Avenir Black"/>
            </a:endParaRPr>
          </a:p>
        </p:txBody>
      </p:sp>
      <p:sp>
        <p:nvSpPr>
          <p:cNvPr id="5" name="Rectangle 4"/>
          <p:cNvSpPr/>
          <p:nvPr/>
        </p:nvSpPr>
        <p:spPr>
          <a:xfrm>
            <a:off x="0" y="1715025"/>
            <a:ext cx="9144000" cy="1711355"/>
          </a:xfrm>
          <a:prstGeom prst="rect">
            <a:avLst/>
          </a:prstGeom>
          <a:solidFill>
            <a:srgbClr val="4C081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2. Demonstrate</a:t>
            </a:r>
            <a:endParaRPr lang="en-US" sz="5400" dirty="0">
              <a:solidFill>
                <a:schemeClr val="bg1"/>
              </a:solidFill>
              <a:latin typeface="Avenir Black"/>
              <a:cs typeface="Avenir Black"/>
            </a:endParaRPr>
          </a:p>
        </p:txBody>
      </p:sp>
      <p:sp>
        <p:nvSpPr>
          <p:cNvPr id="4" name="Rectangle 3"/>
          <p:cNvSpPr/>
          <p:nvPr/>
        </p:nvSpPr>
        <p:spPr>
          <a:xfrm>
            <a:off x="0" y="1"/>
            <a:ext cx="9144000" cy="1715023"/>
          </a:xfrm>
          <a:prstGeom prst="rect">
            <a:avLst/>
          </a:prstGeom>
          <a:solidFill>
            <a:srgbClr val="6493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a:r>
              <a:rPr lang="en-US" sz="5400" dirty="0" smtClean="0">
                <a:solidFill>
                  <a:schemeClr val="bg1"/>
                </a:solidFill>
                <a:latin typeface="Avenir Black"/>
                <a:cs typeface="Avenir Black"/>
              </a:rPr>
              <a:t>1. Determine</a:t>
            </a:r>
            <a:endParaRPr lang="en-US" sz="5400" dirty="0">
              <a:solidFill>
                <a:schemeClr val="bg1"/>
              </a:solidFill>
              <a:latin typeface="Avenir Black"/>
              <a:cs typeface="Avenir Black"/>
            </a:endParaRPr>
          </a:p>
        </p:txBody>
      </p:sp>
    </p:spTree>
    <p:extLst>
      <p:ext uri="{BB962C8B-B14F-4D97-AF65-F5344CB8AC3E}">
        <p14:creationId xmlns:p14="http://schemas.microsoft.com/office/powerpoint/2010/main" val="3051491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4C0819"/>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Justin McDowell</a:t>
            </a:r>
            <a:br>
              <a:rPr lang="en-US" sz="8000" dirty="0" smtClean="0">
                <a:solidFill>
                  <a:srgbClr val="FFFFFF"/>
                </a:solidFill>
                <a:latin typeface="Avenir Black"/>
                <a:cs typeface="Avenir Black"/>
              </a:rPr>
            </a:br>
            <a:r>
              <a:rPr lang="en-US" sz="4000" dirty="0" smtClean="0">
                <a:solidFill>
                  <a:srgbClr val="FFFFFF"/>
                </a:solidFill>
                <a:latin typeface="Avenir Black"/>
                <a:cs typeface="Avenir Black"/>
              </a:rPr>
              <a:t>@</a:t>
            </a:r>
            <a:r>
              <a:rPr lang="en-US" sz="4000" dirty="0" err="1" smtClean="0">
                <a:solidFill>
                  <a:srgbClr val="FFFFFF"/>
                </a:solidFill>
                <a:latin typeface="Avenir Black"/>
                <a:cs typeface="Avenir Black"/>
              </a:rPr>
              <a:t>revoltpuppy</a:t>
            </a:r>
            <a:endParaRPr lang="en-US" sz="4000" dirty="0">
              <a:solidFill>
                <a:srgbClr val="FFFFFF"/>
              </a:solidFill>
              <a:latin typeface="Avenir Black"/>
              <a:cs typeface="Avenir Black"/>
            </a:endParaRPr>
          </a:p>
        </p:txBody>
      </p:sp>
    </p:spTree>
    <p:extLst>
      <p:ext uri="{BB962C8B-B14F-4D97-AF65-F5344CB8AC3E}">
        <p14:creationId xmlns:p14="http://schemas.microsoft.com/office/powerpoint/2010/main" val="419447086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492C5D"/>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083390"/>
            <a:ext cx="8229600" cy="2763830"/>
          </a:xfrm>
        </p:spPr>
        <p:txBody>
          <a:bodyPr>
            <a:noAutofit/>
          </a:bodyPr>
          <a:lstStyle/>
          <a:p>
            <a:pPr algn="l"/>
            <a:r>
              <a:rPr lang="en-US" sz="8000" dirty="0" smtClean="0">
                <a:solidFill>
                  <a:srgbClr val="FFFFFF"/>
                </a:solidFill>
                <a:latin typeface="Avenir Black"/>
                <a:cs typeface="Avenir Black"/>
              </a:rPr>
              <a:t>In conclusion a good time was had by all.</a:t>
            </a:r>
            <a:endParaRPr lang="en-US" sz="8000" dirty="0">
              <a:solidFill>
                <a:srgbClr val="FFFFFF"/>
              </a:solidFill>
              <a:latin typeface="Avenir Black"/>
              <a:cs typeface="Avenir Black"/>
            </a:endParaRPr>
          </a:p>
        </p:txBody>
      </p:sp>
    </p:spTree>
    <p:extLst>
      <p:ext uri="{BB962C8B-B14F-4D97-AF65-F5344CB8AC3E}">
        <p14:creationId xmlns:p14="http://schemas.microsoft.com/office/powerpoint/2010/main" val="42083351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eers! by Abdul Rahm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820"/>
            <a:ext cx="9144000" cy="5420320"/>
          </a:xfrm>
          <a:prstGeom prst="rect">
            <a:avLst/>
          </a:prstGeom>
        </p:spPr>
      </p:pic>
      <p:sp>
        <p:nvSpPr>
          <p:cNvPr id="5" name="TextBox 4"/>
          <p:cNvSpPr txBox="1"/>
          <p:nvPr/>
        </p:nvSpPr>
        <p:spPr>
          <a:xfrm>
            <a:off x="8772290" y="3008724"/>
            <a:ext cx="307777" cy="1997199"/>
          </a:xfrm>
          <a:prstGeom prst="rect">
            <a:avLst/>
          </a:prstGeom>
          <a:noFill/>
        </p:spPr>
        <p:txBody>
          <a:bodyPr vert="vert270" wrap="square" rtlCol="0">
            <a:spAutoFit/>
          </a:bodyPr>
          <a:lstStyle/>
          <a:p>
            <a:r>
              <a:rPr lang="en-US" sz="800" dirty="0" smtClean="0">
                <a:solidFill>
                  <a:srgbClr val="FFFFFF"/>
                </a:solidFill>
                <a:latin typeface="Avenir Light"/>
                <a:cs typeface="Avenir Light"/>
              </a:rPr>
              <a:t>Photo by </a:t>
            </a:r>
            <a:r>
              <a:rPr lang="en-US" sz="800" dirty="0" err="1">
                <a:solidFill>
                  <a:srgbClr val="FFFFFF"/>
                </a:solidFill>
                <a:latin typeface="Avenir Light"/>
                <a:cs typeface="Avenir Light"/>
              </a:rPr>
              <a:t>Anirudh</a:t>
            </a:r>
            <a:r>
              <a:rPr lang="en-US" sz="800" dirty="0">
                <a:solidFill>
                  <a:srgbClr val="FFFFFF"/>
                </a:solidFill>
                <a:latin typeface="Avenir Light"/>
                <a:cs typeface="Avenir Light"/>
              </a:rPr>
              <a:t> </a:t>
            </a:r>
            <a:r>
              <a:rPr lang="en-US" sz="800" dirty="0" err="1">
                <a:solidFill>
                  <a:srgbClr val="FFFFFF"/>
                </a:solidFill>
                <a:latin typeface="Avenir Light"/>
                <a:cs typeface="Avenir Light"/>
              </a:rPr>
              <a:t>Koul</a:t>
            </a:r>
            <a:endParaRPr lang="en-US" sz="800" dirty="0">
              <a:solidFill>
                <a:srgbClr val="FFFFFF"/>
              </a:solidFill>
              <a:latin typeface="Avenir Light"/>
              <a:cs typeface="Avenir Light"/>
            </a:endParaRPr>
          </a:p>
        </p:txBody>
      </p:sp>
      <p:sp>
        <p:nvSpPr>
          <p:cNvPr id="10" name="Oval Callout 9"/>
          <p:cNvSpPr/>
          <p:nvPr/>
        </p:nvSpPr>
        <p:spPr>
          <a:xfrm flipH="1">
            <a:off x="559563" y="308350"/>
            <a:ext cx="1804436" cy="1307394"/>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
        <p:nvSpPr>
          <p:cNvPr id="11" name="Oval Callout 10"/>
          <p:cNvSpPr/>
          <p:nvPr/>
        </p:nvSpPr>
        <p:spPr>
          <a:xfrm flipH="1">
            <a:off x="2044856" y="1428939"/>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2" name="Oval Callout 11"/>
          <p:cNvSpPr/>
          <p:nvPr/>
        </p:nvSpPr>
        <p:spPr>
          <a:xfrm flipH="1">
            <a:off x="3168767" y="432285"/>
            <a:ext cx="1648761" cy="1183459"/>
          </a:xfrm>
          <a:prstGeom prst="wedgeEllipseCallout">
            <a:avLst>
              <a:gd name="adj1" fmla="val -16718"/>
              <a:gd name="adj2" fmla="val 13655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latin typeface="Noteworthy Light"/>
                <a:cs typeface="Noteworthy Light"/>
              </a:rPr>
              <a:t>Where’s my link on the homepage?</a:t>
            </a:r>
            <a:endParaRPr lang="en-US" sz="1600" dirty="0">
              <a:solidFill>
                <a:srgbClr val="000000"/>
              </a:solidFill>
              <a:latin typeface="Noteworthy Light"/>
              <a:cs typeface="Noteworthy Light"/>
            </a:endParaRPr>
          </a:p>
        </p:txBody>
      </p:sp>
      <p:sp>
        <p:nvSpPr>
          <p:cNvPr id="13" name="Oval Callout 12"/>
          <p:cNvSpPr/>
          <p:nvPr/>
        </p:nvSpPr>
        <p:spPr>
          <a:xfrm flipH="1">
            <a:off x="5227705" y="1018046"/>
            <a:ext cx="1394261" cy="821785"/>
          </a:xfrm>
          <a:prstGeom prst="wedgeEllipseCallout">
            <a:avLst>
              <a:gd name="adj1" fmla="val 4168"/>
              <a:gd name="adj2" fmla="val 127899"/>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Noteworthy Light"/>
                <a:cs typeface="Noteworthy Light"/>
              </a:rPr>
              <a:t>Where’s my link on the homepage?</a:t>
            </a:r>
            <a:endParaRPr lang="en-US" sz="1400" dirty="0">
              <a:solidFill>
                <a:srgbClr val="000000"/>
              </a:solidFill>
              <a:latin typeface="Noteworthy Light"/>
              <a:cs typeface="Noteworthy Light"/>
            </a:endParaRPr>
          </a:p>
        </p:txBody>
      </p:sp>
      <p:sp>
        <p:nvSpPr>
          <p:cNvPr id="14" name="Oval Callout 13"/>
          <p:cNvSpPr/>
          <p:nvPr/>
        </p:nvSpPr>
        <p:spPr>
          <a:xfrm flipH="1">
            <a:off x="6947396" y="177838"/>
            <a:ext cx="1824893" cy="1307394"/>
          </a:xfrm>
          <a:prstGeom prst="wedgeEllipseCallout">
            <a:avLst>
              <a:gd name="adj1" fmla="val 21257"/>
              <a:gd name="adj2" fmla="val 125975"/>
            </a:avLst>
          </a:prstGeom>
          <a:solidFill>
            <a:schemeClr val="bg1"/>
          </a:solidFill>
          <a:ln>
            <a:solidFill>
              <a:srgbClr val="492C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Noteworthy Light"/>
                <a:cs typeface="Noteworthy Light"/>
              </a:rPr>
              <a:t>Where’s my link on the homepage?</a:t>
            </a:r>
            <a:endParaRPr lang="en-US" dirty="0">
              <a:solidFill>
                <a:srgbClr val="000000"/>
              </a:solidFill>
              <a:latin typeface="Noteworthy Light"/>
              <a:cs typeface="Noteworthy Light"/>
            </a:endParaRPr>
          </a:p>
        </p:txBody>
      </p:sp>
    </p:spTree>
    <p:extLst>
      <p:ext uri="{BB962C8B-B14F-4D97-AF65-F5344CB8AC3E}">
        <p14:creationId xmlns:p14="http://schemas.microsoft.com/office/powerpoint/2010/main" val="2716046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 fill="hold"/>
                                        <p:tgtEl>
                                          <p:spTgt spid="10"/>
                                        </p:tgtEl>
                                        <p:attrNameLst>
                                          <p:attrName>ppt_w</p:attrName>
                                        </p:attrNameLst>
                                      </p:cBhvr>
                                      <p:tavLst>
                                        <p:tav tm="0">
                                          <p:val>
                                            <p:strVal val="#ppt_w*0.70"/>
                                          </p:val>
                                        </p:tav>
                                        <p:tav tm="100000">
                                          <p:val>
                                            <p:strVal val="#ppt_w"/>
                                          </p:val>
                                        </p:tav>
                                      </p:tavLst>
                                    </p:anim>
                                    <p:anim calcmode="lin" valueType="num">
                                      <p:cBhvr>
                                        <p:cTn id="8" dur="100" fill="hold"/>
                                        <p:tgtEl>
                                          <p:spTgt spid="10"/>
                                        </p:tgtEl>
                                        <p:attrNameLst>
                                          <p:attrName>ppt_h</p:attrName>
                                        </p:attrNameLst>
                                      </p:cBhvr>
                                      <p:tavLst>
                                        <p:tav tm="0">
                                          <p:val>
                                            <p:strVal val="#ppt_h"/>
                                          </p:val>
                                        </p:tav>
                                        <p:tav tm="100000">
                                          <p:val>
                                            <p:strVal val="#ppt_h"/>
                                          </p:val>
                                        </p:tav>
                                      </p:tavLst>
                                    </p:anim>
                                    <p:animEffect transition="in" filter="fade">
                                      <p:cBhvr>
                                        <p:cTn id="9" dur="100"/>
                                        <p:tgtEl>
                                          <p:spTgt spid="10"/>
                                        </p:tgtEl>
                                      </p:cBhvr>
                                    </p:animEffect>
                                  </p:childTnLst>
                                </p:cTn>
                              </p:par>
                            </p:childTnLst>
                          </p:cTn>
                        </p:par>
                        <p:par>
                          <p:cTn id="10" fill="hold">
                            <p:stCondLst>
                              <p:cond delay="100"/>
                            </p:stCondLst>
                            <p:childTnLst>
                              <p:par>
                                <p:cTn id="11" presetID="55" presetClass="entr" presetSubtype="0" fill="hold" grpId="0"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 fill="hold"/>
                                        <p:tgtEl>
                                          <p:spTgt spid="11"/>
                                        </p:tgtEl>
                                        <p:attrNameLst>
                                          <p:attrName>ppt_w</p:attrName>
                                        </p:attrNameLst>
                                      </p:cBhvr>
                                      <p:tavLst>
                                        <p:tav tm="0">
                                          <p:val>
                                            <p:strVal val="#ppt_w*0.70"/>
                                          </p:val>
                                        </p:tav>
                                        <p:tav tm="100000">
                                          <p:val>
                                            <p:strVal val="#ppt_w"/>
                                          </p:val>
                                        </p:tav>
                                      </p:tavLst>
                                    </p:anim>
                                    <p:anim calcmode="lin" valueType="num">
                                      <p:cBhvr>
                                        <p:cTn id="14" dur="100" fill="hold"/>
                                        <p:tgtEl>
                                          <p:spTgt spid="11"/>
                                        </p:tgtEl>
                                        <p:attrNameLst>
                                          <p:attrName>ppt_h</p:attrName>
                                        </p:attrNameLst>
                                      </p:cBhvr>
                                      <p:tavLst>
                                        <p:tav tm="0">
                                          <p:val>
                                            <p:strVal val="#ppt_h"/>
                                          </p:val>
                                        </p:tav>
                                        <p:tav tm="100000">
                                          <p:val>
                                            <p:strVal val="#ppt_h"/>
                                          </p:val>
                                        </p:tav>
                                      </p:tavLst>
                                    </p:anim>
                                    <p:animEffect transition="in" filter="fade">
                                      <p:cBhvr>
                                        <p:cTn id="15" dur="100"/>
                                        <p:tgtEl>
                                          <p:spTgt spid="11"/>
                                        </p:tgtEl>
                                      </p:cBhvr>
                                    </p:animEffect>
                                  </p:childTnLst>
                                </p:cTn>
                              </p:par>
                            </p:childTnLst>
                          </p:cTn>
                        </p:par>
                        <p:par>
                          <p:cTn id="16" fill="hold">
                            <p:stCondLst>
                              <p:cond delay="700"/>
                            </p:stCondLst>
                            <p:childTnLst>
                              <p:par>
                                <p:cTn id="17" presetID="55" presetClass="entr" presetSubtype="0" fill="hold" grpId="0" nodeType="afterEffect">
                                  <p:stCondLst>
                                    <p:cond delay="5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 fill="hold"/>
                                        <p:tgtEl>
                                          <p:spTgt spid="12"/>
                                        </p:tgtEl>
                                        <p:attrNameLst>
                                          <p:attrName>ppt_w</p:attrName>
                                        </p:attrNameLst>
                                      </p:cBhvr>
                                      <p:tavLst>
                                        <p:tav tm="0">
                                          <p:val>
                                            <p:strVal val="#ppt_w*0.70"/>
                                          </p:val>
                                        </p:tav>
                                        <p:tav tm="100000">
                                          <p:val>
                                            <p:strVal val="#ppt_w"/>
                                          </p:val>
                                        </p:tav>
                                      </p:tavLst>
                                    </p:anim>
                                    <p:anim calcmode="lin" valueType="num">
                                      <p:cBhvr>
                                        <p:cTn id="20" dur="100" fill="hold"/>
                                        <p:tgtEl>
                                          <p:spTgt spid="12"/>
                                        </p:tgtEl>
                                        <p:attrNameLst>
                                          <p:attrName>ppt_h</p:attrName>
                                        </p:attrNameLst>
                                      </p:cBhvr>
                                      <p:tavLst>
                                        <p:tav tm="0">
                                          <p:val>
                                            <p:strVal val="#ppt_h"/>
                                          </p:val>
                                        </p:tav>
                                        <p:tav tm="100000">
                                          <p:val>
                                            <p:strVal val="#ppt_h"/>
                                          </p:val>
                                        </p:tav>
                                      </p:tavLst>
                                    </p:anim>
                                    <p:animEffect transition="in" filter="fade">
                                      <p:cBhvr>
                                        <p:cTn id="21" dur="100"/>
                                        <p:tgtEl>
                                          <p:spTgt spid="12"/>
                                        </p:tgtEl>
                                      </p:cBhvr>
                                    </p:animEffect>
                                  </p:childTnLst>
                                </p:cTn>
                              </p:par>
                            </p:childTnLst>
                          </p:cTn>
                        </p:par>
                        <p:par>
                          <p:cTn id="22" fill="hold">
                            <p:stCondLst>
                              <p:cond delay="1300"/>
                            </p:stCondLst>
                            <p:childTnLst>
                              <p:par>
                                <p:cTn id="23" presetID="55"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100" fill="hold"/>
                                        <p:tgtEl>
                                          <p:spTgt spid="13"/>
                                        </p:tgtEl>
                                        <p:attrNameLst>
                                          <p:attrName>ppt_w</p:attrName>
                                        </p:attrNameLst>
                                      </p:cBhvr>
                                      <p:tavLst>
                                        <p:tav tm="0">
                                          <p:val>
                                            <p:strVal val="#ppt_w*0.70"/>
                                          </p:val>
                                        </p:tav>
                                        <p:tav tm="100000">
                                          <p:val>
                                            <p:strVal val="#ppt_w"/>
                                          </p:val>
                                        </p:tav>
                                      </p:tavLst>
                                    </p:anim>
                                    <p:anim calcmode="lin" valueType="num">
                                      <p:cBhvr>
                                        <p:cTn id="26" dur="100" fill="hold"/>
                                        <p:tgtEl>
                                          <p:spTgt spid="13"/>
                                        </p:tgtEl>
                                        <p:attrNameLst>
                                          <p:attrName>ppt_h</p:attrName>
                                        </p:attrNameLst>
                                      </p:cBhvr>
                                      <p:tavLst>
                                        <p:tav tm="0">
                                          <p:val>
                                            <p:strVal val="#ppt_h"/>
                                          </p:val>
                                        </p:tav>
                                        <p:tav tm="100000">
                                          <p:val>
                                            <p:strVal val="#ppt_h"/>
                                          </p:val>
                                        </p:tav>
                                      </p:tavLst>
                                    </p:anim>
                                    <p:animEffect transition="in" filter="fade">
                                      <p:cBhvr>
                                        <p:cTn id="27" dur="100"/>
                                        <p:tgtEl>
                                          <p:spTgt spid="13"/>
                                        </p:tgtEl>
                                      </p:cBhvr>
                                    </p:animEffect>
                                  </p:childTnLst>
                                </p:cTn>
                              </p:par>
                            </p:childTnLst>
                          </p:cTn>
                        </p:par>
                        <p:par>
                          <p:cTn id="28" fill="hold">
                            <p:stCondLst>
                              <p:cond delay="1900"/>
                            </p:stCondLst>
                            <p:childTnLst>
                              <p:par>
                                <p:cTn id="29" presetID="55" presetClass="entr" presetSubtype="0" fill="hold" grpId="0" nodeType="after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00" fill="hold"/>
                                        <p:tgtEl>
                                          <p:spTgt spid="14"/>
                                        </p:tgtEl>
                                        <p:attrNameLst>
                                          <p:attrName>ppt_w</p:attrName>
                                        </p:attrNameLst>
                                      </p:cBhvr>
                                      <p:tavLst>
                                        <p:tav tm="0">
                                          <p:val>
                                            <p:strVal val="#ppt_w*0.70"/>
                                          </p:val>
                                        </p:tav>
                                        <p:tav tm="100000">
                                          <p:val>
                                            <p:strVal val="#ppt_w"/>
                                          </p:val>
                                        </p:tav>
                                      </p:tavLst>
                                    </p:anim>
                                    <p:anim calcmode="lin" valueType="num">
                                      <p:cBhvr>
                                        <p:cTn id="32" dur="100" fill="hold"/>
                                        <p:tgtEl>
                                          <p:spTgt spid="14"/>
                                        </p:tgtEl>
                                        <p:attrNameLst>
                                          <p:attrName>ppt_h</p:attrName>
                                        </p:attrNameLst>
                                      </p:cBhvr>
                                      <p:tavLst>
                                        <p:tav tm="0">
                                          <p:val>
                                            <p:strVal val="#ppt_h"/>
                                          </p:val>
                                        </p:tav>
                                        <p:tav tm="100000">
                                          <p:val>
                                            <p:strVal val="#ppt_h"/>
                                          </p:val>
                                        </p:tav>
                                      </p:tavLst>
                                    </p:anim>
                                    <p:animEffect transition="in" filter="fade">
                                      <p:cBhvr>
                                        <p:cTn id="33"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14447</TotalTime>
  <Words>5459</Words>
  <Application>Microsoft Macintosh PowerPoint</Application>
  <PresentationFormat>On-screen Show (16:9)</PresentationFormat>
  <Paragraphs>769</Paragraphs>
  <Slides>83</Slides>
  <Notes>81</Notes>
  <HiddenSlides>3</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Showing Your Worth With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PowerPoint Presentation</vt:lpstr>
      <vt:lpstr>launching </vt:lpstr>
      <vt:lpstr>Unmatched expectations</vt:lpstr>
      <vt:lpstr>PowerPoint Presentation</vt:lpstr>
      <vt:lpstr>Core values</vt:lpstr>
      <vt:lpstr>Developer joke</vt:lpstr>
      <vt:lpstr>PowerPoint Presentation</vt:lpstr>
      <vt:lpstr>1. Determine Your Core Values</vt:lpstr>
      <vt:lpstr>PowerPoint Presentation</vt:lpstr>
      <vt:lpstr>PowerPoint Presentation</vt:lpstr>
      <vt:lpstr>PowerPoint Presentation</vt:lpstr>
      <vt:lpstr>PowerPoint Presentation</vt:lpstr>
      <vt:lpstr>A. What will help you settle political battles?</vt:lpstr>
      <vt:lpstr>PowerPoint Presentation</vt:lpstr>
      <vt:lpstr>PowerPoint Presentation</vt:lpstr>
      <vt:lpstr>PowerPoint Presentation</vt:lpstr>
      <vt:lpstr>Priority of Constituencies</vt:lpstr>
      <vt:lpstr>In case of conflict, consider users over authors over implementors over specifiers over theoretical purity.”</vt:lpstr>
      <vt:lpstr>PowerPoint Presentation</vt:lpstr>
      <vt:lpstr>PowerPoint Presentation</vt:lpstr>
      <vt:lpstr>Priority of Constituencies</vt:lpstr>
      <vt:lpstr>Utility</vt:lpstr>
      <vt:lpstr>I. Company vision II. Strategic plan III. Product-focused IV. Sales-focused</vt:lpstr>
      <vt:lpstr>B. What will help your organization achieve its goal?</vt:lpstr>
      <vt:lpstr>PowerPoint Presentation</vt:lpstr>
      <vt:lpstr>Priceline: 52 taps over 102 s</vt:lpstr>
      <vt:lpstr>Speed</vt:lpstr>
      <vt:lpstr>V. Compelling VI. Interactive VII. Teachable VIII. Always be Closing</vt:lpstr>
      <vt:lpstr>C. Turn lemons into lemonade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Fidelity</vt:lpstr>
      <vt:lpstr>IX. Respectful X. Honest XI. Rock Solid Dependability XII. Optimistic</vt:lpstr>
      <vt:lpstr>D. What motivates your boss?</vt:lpstr>
      <vt:lpstr>PowerPoint Presentation</vt:lpstr>
      <vt:lpstr>PowerPoint Presentation</vt:lpstr>
      <vt:lpstr>PowerPoint Presentation</vt:lpstr>
      <vt:lpstr>PowerPoint Presentation</vt:lpstr>
      <vt:lpstr>PowerPoint Presentation</vt:lpstr>
      <vt:lpstr>XIII. Fashionable XIV. Cool XV. Newsworthy XVI. Attractive to advertisers</vt:lpstr>
      <vt:lpstr>2. Demonstrate Your Core Values</vt:lpstr>
      <vt:lpstr>PowerPoint Presentation</vt:lpstr>
      <vt:lpstr>PowerPoint Presentation</vt:lpstr>
      <vt:lpstr>PowerPoint Presentation</vt:lpstr>
      <vt:lpstr>PowerPoint Presentation</vt:lpstr>
      <vt:lpstr>PowerPoint Presentation</vt:lpstr>
      <vt:lpstr>PowerPoint Presentation</vt:lpstr>
      <vt:lpstr>A. User-focused</vt:lpstr>
      <vt:lpstr>PowerPoint Presentation</vt:lpstr>
      <vt:lpstr>B. Data-driven</vt:lpstr>
      <vt:lpstr>PowerPoint Presentation</vt:lpstr>
      <vt:lpstr>C. Simplified</vt:lpstr>
      <vt:lpstr>PowerPoint Presentation</vt:lpstr>
      <vt:lpstr>PowerPoint Presentation</vt:lpstr>
      <vt:lpstr>D. Iterative</vt:lpstr>
      <vt:lpstr>3. Communicate Your Core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Justin McDowell @revoltpuppy</vt:lpstr>
      <vt:lpstr>In conclusion a good time was had by all.</vt:lpstr>
    </vt:vector>
  </TitlesOfParts>
  <Company>The Evergreen State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TESC</dc:creator>
  <cp:lastModifiedBy>TESC</cp:lastModifiedBy>
  <cp:revision>289</cp:revision>
  <dcterms:created xsi:type="dcterms:W3CDTF">2015-02-13T20:02:15Z</dcterms:created>
  <dcterms:modified xsi:type="dcterms:W3CDTF">2015-02-28T00:29:18Z</dcterms:modified>
</cp:coreProperties>
</file>